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82" r:id="rId3"/>
  </p:sldMasterIdLst>
  <p:notesMasterIdLst>
    <p:notesMasterId r:id="rId33"/>
  </p:notesMasterIdLst>
  <p:sldIdLst>
    <p:sldId id="256" r:id="rId4"/>
    <p:sldId id="263" r:id="rId5"/>
    <p:sldId id="264" r:id="rId6"/>
    <p:sldId id="292" r:id="rId7"/>
    <p:sldId id="272" r:id="rId8"/>
    <p:sldId id="265" r:id="rId9"/>
    <p:sldId id="266" r:id="rId10"/>
    <p:sldId id="269" r:id="rId11"/>
    <p:sldId id="270" r:id="rId12"/>
    <p:sldId id="262" r:id="rId13"/>
    <p:sldId id="273" r:id="rId14"/>
    <p:sldId id="268" r:id="rId15"/>
    <p:sldId id="267" r:id="rId16"/>
    <p:sldId id="274" r:id="rId17"/>
    <p:sldId id="279" r:id="rId18"/>
    <p:sldId id="275" r:id="rId19"/>
    <p:sldId id="282" r:id="rId20"/>
    <p:sldId id="276" r:id="rId21"/>
    <p:sldId id="298" r:id="rId22"/>
    <p:sldId id="299" r:id="rId23"/>
    <p:sldId id="271" r:id="rId24"/>
    <p:sldId id="288" r:id="rId25"/>
    <p:sldId id="300" r:id="rId26"/>
    <p:sldId id="285" r:id="rId27"/>
    <p:sldId id="296" r:id="rId28"/>
    <p:sldId id="297" r:id="rId29"/>
    <p:sldId id="301" r:id="rId30"/>
    <p:sldId id="302" r:id="rId31"/>
    <p:sldId id="278" r:id="rId32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71" autoAdjust="0"/>
  </p:normalViewPr>
  <p:slideViewPr>
    <p:cSldViewPr>
      <p:cViewPr varScale="1">
        <p:scale>
          <a:sx n="80" d="100"/>
          <a:sy n="80" d="100"/>
        </p:scale>
        <p:origin x="-214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C42B82-CF30-4D3B-AD17-F9D7A775DCB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72BF90E8-B388-4CF8-944E-08FBA217187B}">
      <dgm:prSet phldrT="[Texto]" custT="1"/>
      <dgm:spPr/>
      <dgm:t>
        <a:bodyPr/>
        <a:lstStyle/>
        <a:p>
          <a:r>
            <a:rPr lang="es-CO" sz="3200" b="1" dirty="0" smtClean="0"/>
            <a:t>Sistema persona Humana</a:t>
          </a:r>
          <a:endParaRPr lang="es-CO" sz="3200" b="1" dirty="0"/>
        </a:p>
      </dgm:t>
    </dgm:pt>
    <dgm:pt modelId="{F8BBF2DE-9A12-43E5-A08D-AEEE26E43A8A}" type="parTrans" cxnId="{A8D366D0-70D4-4E73-A00D-C30156255651}">
      <dgm:prSet/>
      <dgm:spPr/>
      <dgm:t>
        <a:bodyPr/>
        <a:lstStyle/>
        <a:p>
          <a:endParaRPr lang="es-CO"/>
        </a:p>
      </dgm:t>
    </dgm:pt>
    <dgm:pt modelId="{DEAEBFE5-E3E0-4BCA-A2EB-5D6D7BA36FB2}" type="sibTrans" cxnId="{A8D366D0-70D4-4E73-A00D-C30156255651}">
      <dgm:prSet/>
      <dgm:spPr/>
      <dgm:t>
        <a:bodyPr/>
        <a:lstStyle/>
        <a:p>
          <a:endParaRPr lang="es-CO"/>
        </a:p>
      </dgm:t>
    </dgm:pt>
    <dgm:pt modelId="{A44342DC-5850-4095-9026-6F0E7B01EF53}" type="pres">
      <dgm:prSet presAssocID="{DBC42B82-CF30-4D3B-AD17-F9D7A775DCBF}" presName="compositeShape" presStyleCnt="0">
        <dgm:presLayoutVars>
          <dgm:chMax val="7"/>
          <dgm:dir/>
          <dgm:resizeHandles val="exact"/>
        </dgm:presLayoutVars>
      </dgm:prSet>
      <dgm:spPr/>
    </dgm:pt>
    <dgm:pt modelId="{8A5DB175-C27D-46FD-A343-B4FAEE7171C8}" type="pres">
      <dgm:prSet presAssocID="{72BF90E8-B388-4CF8-944E-08FBA217187B}" presName="circ1TxSh" presStyleLbl="vennNode1" presStyleIdx="0" presStyleCnt="1"/>
      <dgm:spPr/>
      <dgm:t>
        <a:bodyPr/>
        <a:lstStyle/>
        <a:p>
          <a:endParaRPr lang="es-CO"/>
        </a:p>
      </dgm:t>
    </dgm:pt>
  </dgm:ptLst>
  <dgm:cxnLst>
    <dgm:cxn modelId="{A8D366D0-70D4-4E73-A00D-C30156255651}" srcId="{DBC42B82-CF30-4D3B-AD17-F9D7A775DCBF}" destId="{72BF90E8-B388-4CF8-944E-08FBA217187B}" srcOrd="0" destOrd="0" parTransId="{F8BBF2DE-9A12-43E5-A08D-AEEE26E43A8A}" sibTransId="{DEAEBFE5-E3E0-4BCA-A2EB-5D6D7BA36FB2}"/>
    <dgm:cxn modelId="{65E5AC71-7844-4EA5-83B1-2067BEAD8214}" type="presOf" srcId="{72BF90E8-B388-4CF8-944E-08FBA217187B}" destId="{8A5DB175-C27D-46FD-A343-B4FAEE7171C8}" srcOrd="0" destOrd="0" presId="urn:microsoft.com/office/officeart/2005/8/layout/venn1"/>
    <dgm:cxn modelId="{CC2BB8E7-4790-449D-8E41-10DA8E97BA7E}" type="presOf" srcId="{DBC42B82-CF30-4D3B-AD17-F9D7A775DCBF}" destId="{A44342DC-5850-4095-9026-6F0E7B01EF53}" srcOrd="0" destOrd="0" presId="urn:microsoft.com/office/officeart/2005/8/layout/venn1"/>
    <dgm:cxn modelId="{EC4212F8-55CF-4548-BB20-FCCFEFBA7C06}" type="presParOf" srcId="{A44342DC-5850-4095-9026-6F0E7B01EF53}" destId="{8A5DB175-C27D-46FD-A343-B4FAEE7171C8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C42B82-CF30-4D3B-AD17-F9D7A775DCB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72BF90E8-B388-4CF8-944E-08FBA217187B}">
      <dgm:prSet phldrT="[Texto]" custT="1"/>
      <dgm:spPr/>
      <dgm:t>
        <a:bodyPr/>
        <a:lstStyle/>
        <a:p>
          <a:r>
            <a:rPr lang="es-CO" sz="3200" b="1" dirty="0" smtClean="0"/>
            <a:t>Sistema paciente</a:t>
          </a:r>
          <a:endParaRPr lang="es-CO" sz="3200" b="1" dirty="0"/>
        </a:p>
      </dgm:t>
    </dgm:pt>
    <dgm:pt modelId="{F8BBF2DE-9A12-43E5-A08D-AEEE26E43A8A}" type="parTrans" cxnId="{A8D366D0-70D4-4E73-A00D-C30156255651}">
      <dgm:prSet/>
      <dgm:spPr/>
      <dgm:t>
        <a:bodyPr/>
        <a:lstStyle/>
        <a:p>
          <a:endParaRPr lang="es-CO"/>
        </a:p>
      </dgm:t>
    </dgm:pt>
    <dgm:pt modelId="{DEAEBFE5-E3E0-4BCA-A2EB-5D6D7BA36FB2}" type="sibTrans" cxnId="{A8D366D0-70D4-4E73-A00D-C30156255651}">
      <dgm:prSet/>
      <dgm:spPr/>
      <dgm:t>
        <a:bodyPr/>
        <a:lstStyle/>
        <a:p>
          <a:endParaRPr lang="es-CO"/>
        </a:p>
      </dgm:t>
    </dgm:pt>
    <dgm:pt modelId="{38DD1EC4-F0D5-4262-93D7-2B5D2F9E698B}">
      <dgm:prSet phldrT="[Texto]" custT="1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es-CO" sz="3200" b="1" dirty="0" smtClean="0"/>
            <a:t>Sistema Equipo de salud</a:t>
          </a:r>
          <a:endParaRPr lang="es-CO" sz="3200" b="1" dirty="0"/>
        </a:p>
      </dgm:t>
    </dgm:pt>
    <dgm:pt modelId="{3DE4778E-0772-4F9C-8531-3ACC91605395}" type="parTrans" cxnId="{43ED5DBC-B247-4388-BB84-05B216DA083D}">
      <dgm:prSet/>
      <dgm:spPr/>
      <dgm:t>
        <a:bodyPr/>
        <a:lstStyle/>
        <a:p>
          <a:endParaRPr lang="es-CO"/>
        </a:p>
      </dgm:t>
    </dgm:pt>
    <dgm:pt modelId="{13671E4C-4D04-4C41-B73F-DB8E8B4E489D}" type="sibTrans" cxnId="{43ED5DBC-B247-4388-BB84-05B216DA083D}">
      <dgm:prSet/>
      <dgm:spPr/>
      <dgm:t>
        <a:bodyPr/>
        <a:lstStyle/>
        <a:p>
          <a:endParaRPr lang="es-CO"/>
        </a:p>
      </dgm:t>
    </dgm:pt>
    <dgm:pt modelId="{A44342DC-5850-4095-9026-6F0E7B01EF53}" type="pres">
      <dgm:prSet presAssocID="{DBC42B82-CF30-4D3B-AD17-F9D7A775DCBF}" presName="compositeShape" presStyleCnt="0">
        <dgm:presLayoutVars>
          <dgm:chMax val="7"/>
          <dgm:dir/>
          <dgm:resizeHandles val="exact"/>
        </dgm:presLayoutVars>
      </dgm:prSet>
      <dgm:spPr/>
    </dgm:pt>
    <dgm:pt modelId="{149CF0CD-BBC0-42DB-BE62-32E6F244B081}" type="pres">
      <dgm:prSet presAssocID="{72BF90E8-B388-4CF8-944E-08FBA217187B}" presName="circ1" presStyleLbl="vennNode1" presStyleIdx="0" presStyleCnt="2"/>
      <dgm:spPr/>
      <dgm:t>
        <a:bodyPr/>
        <a:lstStyle/>
        <a:p>
          <a:endParaRPr lang="es-CO"/>
        </a:p>
      </dgm:t>
    </dgm:pt>
    <dgm:pt modelId="{939C32F9-9ABC-43DA-9F75-E3C3665FFCAD}" type="pres">
      <dgm:prSet presAssocID="{72BF90E8-B388-4CF8-944E-08FBA217187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F9CF5A7-8F7B-4B48-BD1C-8A3009F7278E}" type="pres">
      <dgm:prSet presAssocID="{38DD1EC4-F0D5-4262-93D7-2B5D2F9E698B}" presName="circ2" presStyleLbl="vennNode1" presStyleIdx="1" presStyleCnt="2"/>
      <dgm:spPr/>
      <dgm:t>
        <a:bodyPr/>
        <a:lstStyle/>
        <a:p>
          <a:endParaRPr lang="es-CO"/>
        </a:p>
      </dgm:t>
    </dgm:pt>
    <dgm:pt modelId="{C256703C-4D26-44D9-9D48-4805BE36A50F}" type="pres">
      <dgm:prSet presAssocID="{38DD1EC4-F0D5-4262-93D7-2B5D2F9E698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36900B54-20C5-4DF6-A7B8-A63B714C1534}" type="presOf" srcId="{72BF90E8-B388-4CF8-944E-08FBA217187B}" destId="{149CF0CD-BBC0-42DB-BE62-32E6F244B081}" srcOrd="0" destOrd="0" presId="urn:microsoft.com/office/officeart/2005/8/layout/venn1"/>
    <dgm:cxn modelId="{A8D366D0-70D4-4E73-A00D-C30156255651}" srcId="{DBC42B82-CF30-4D3B-AD17-F9D7A775DCBF}" destId="{72BF90E8-B388-4CF8-944E-08FBA217187B}" srcOrd="0" destOrd="0" parTransId="{F8BBF2DE-9A12-43E5-A08D-AEEE26E43A8A}" sibTransId="{DEAEBFE5-E3E0-4BCA-A2EB-5D6D7BA36FB2}"/>
    <dgm:cxn modelId="{C0FE86D0-3CF9-4DB3-AA57-F5817C4557AF}" type="presOf" srcId="{38DD1EC4-F0D5-4262-93D7-2B5D2F9E698B}" destId="{6F9CF5A7-8F7B-4B48-BD1C-8A3009F7278E}" srcOrd="0" destOrd="0" presId="urn:microsoft.com/office/officeart/2005/8/layout/venn1"/>
    <dgm:cxn modelId="{43ED5DBC-B247-4388-BB84-05B216DA083D}" srcId="{DBC42B82-CF30-4D3B-AD17-F9D7A775DCBF}" destId="{38DD1EC4-F0D5-4262-93D7-2B5D2F9E698B}" srcOrd="1" destOrd="0" parTransId="{3DE4778E-0772-4F9C-8531-3ACC91605395}" sibTransId="{13671E4C-4D04-4C41-B73F-DB8E8B4E489D}"/>
    <dgm:cxn modelId="{EC4F8A09-4B8D-42E3-8378-AB9653F9781E}" type="presOf" srcId="{38DD1EC4-F0D5-4262-93D7-2B5D2F9E698B}" destId="{C256703C-4D26-44D9-9D48-4805BE36A50F}" srcOrd="1" destOrd="0" presId="urn:microsoft.com/office/officeart/2005/8/layout/venn1"/>
    <dgm:cxn modelId="{4C41E8C7-7AF0-414B-B1D3-73D2842AEE15}" type="presOf" srcId="{DBC42B82-CF30-4D3B-AD17-F9D7A775DCBF}" destId="{A44342DC-5850-4095-9026-6F0E7B01EF53}" srcOrd="0" destOrd="0" presId="urn:microsoft.com/office/officeart/2005/8/layout/venn1"/>
    <dgm:cxn modelId="{9128302B-5955-480A-BE95-0EBD2DD3B1F9}" type="presOf" srcId="{72BF90E8-B388-4CF8-944E-08FBA217187B}" destId="{939C32F9-9ABC-43DA-9F75-E3C3665FFCAD}" srcOrd="1" destOrd="0" presId="urn:microsoft.com/office/officeart/2005/8/layout/venn1"/>
    <dgm:cxn modelId="{434AAEDF-D2E6-44FB-8526-029E6E45BD57}" type="presParOf" srcId="{A44342DC-5850-4095-9026-6F0E7B01EF53}" destId="{149CF0CD-BBC0-42DB-BE62-32E6F244B081}" srcOrd="0" destOrd="0" presId="urn:microsoft.com/office/officeart/2005/8/layout/venn1"/>
    <dgm:cxn modelId="{8E527F5B-7FF0-4233-AAAA-D9D958F7AD63}" type="presParOf" srcId="{A44342DC-5850-4095-9026-6F0E7B01EF53}" destId="{939C32F9-9ABC-43DA-9F75-E3C3665FFCAD}" srcOrd="1" destOrd="0" presId="urn:microsoft.com/office/officeart/2005/8/layout/venn1"/>
    <dgm:cxn modelId="{D148A369-2FA2-486E-854A-D14E74FF625E}" type="presParOf" srcId="{A44342DC-5850-4095-9026-6F0E7B01EF53}" destId="{6F9CF5A7-8F7B-4B48-BD1C-8A3009F7278E}" srcOrd="2" destOrd="0" presId="urn:microsoft.com/office/officeart/2005/8/layout/venn1"/>
    <dgm:cxn modelId="{0DEBDCB0-163C-4155-8808-C9266658F9F4}" type="presParOf" srcId="{A44342DC-5850-4095-9026-6F0E7B01EF53}" destId="{C256703C-4D26-44D9-9D48-4805BE36A50F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5DB175-C27D-46FD-A343-B4FAEE7171C8}">
      <dsp:nvSpPr>
        <dsp:cNvPr id="0" name=""/>
        <dsp:cNvSpPr/>
      </dsp:nvSpPr>
      <dsp:spPr>
        <a:xfrm>
          <a:off x="1703947" y="0"/>
          <a:ext cx="3849291" cy="384929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200" b="1" kern="1200" dirty="0" smtClean="0"/>
            <a:t>Sistema persona Humana</a:t>
          </a:r>
          <a:endParaRPr lang="es-CO" sz="3200" b="1" kern="1200" dirty="0"/>
        </a:p>
      </dsp:txBody>
      <dsp:txXfrm>
        <a:off x="2267663" y="563716"/>
        <a:ext cx="2721859" cy="27218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9CF0CD-BBC0-42DB-BE62-32E6F244B081}">
      <dsp:nvSpPr>
        <dsp:cNvPr id="0" name=""/>
        <dsp:cNvSpPr/>
      </dsp:nvSpPr>
      <dsp:spPr>
        <a:xfrm>
          <a:off x="334831" y="10470"/>
          <a:ext cx="3828350" cy="382835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200" b="1" kern="1200" dirty="0" smtClean="0"/>
            <a:t>Sistema paciente</a:t>
          </a:r>
          <a:endParaRPr lang="es-CO" sz="3200" b="1" kern="1200" dirty="0"/>
        </a:p>
      </dsp:txBody>
      <dsp:txXfrm>
        <a:off x="869421" y="461914"/>
        <a:ext cx="2207337" cy="2925461"/>
      </dsp:txXfrm>
    </dsp:sp>
    <dsp:sp modelId="{6F9CF5A7-8F7B-4B48-BD1C-8A3009F7278E}">
      <dsp:nvSpPr>
        <dsp:cNvPr id="0" name=""/>
        <dsp:cNvSpPr/>
      </dsp:nvSpPr>
      <dsp:spPr>
        <a:xfrm>
          <a:off x="3094003" y="10470"/>
          <a:ext cx="3828350" cy="3828350"/>
        </a:xfrm>
        <a:prstGeom prst="ellipse">
          <a:avLst/>
        </a:prstGeom>
        <a:solidFill>
          <a:srgbClr val="00B05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200" b="1" kern="1200" dirty="0" smtClean="0"/>
            <a:t>Sistema Equipo de salud</a:t>
          </a:r>
          <a:endParaRPr lang="es-CO" sz="3200" b="1" kern="1200" dirty="0"/>
        </a:p>
      </dsp:txBody>
      <dsp:txXfrm>
        <a:off x="4180427" y="461914"/>
        <a:ext cx="2207337" cy="29254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E2E78-F6EB-4223-AC18-26BC5E1BD68D}" type="datetimeFigureOut">
              <a:rPr lang="es-CO" smtClean="0"/>
              <a:t>12/09/14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BCF0E-3935-46DD-9E0C-BECB2F793A69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8228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Ampliar</a:t>
            </a:r>
            <a:r>
              <a:rPr lang="es-ES" baseline="0" dirty="0" smtClean="0"/>
              <a:t> titulo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BCF0E-3935-46DD-9E0C-BECB2F793A69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46670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Foto de un submarino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hundiendose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BCF0E-3935-46DD-9E0C-BECB2F793A69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1090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Agregar la cuerda floja 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BCF0E-3935-46DD-9E0C-BECB2F793A69}" type="slidenum">
              <a:rPr lang="es-CO" smtClean="0">
                <a:solidFill>
                  <a:prstClr val="black"/>
                </a:solidFill>
              </a:rPr>
              <a:pPr/>
              <a:t>19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401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Agregar la diapositiva</a:t>
            </a:r>
            <a:r>
              <a:rPr lang="es-ES" baseline="0" dirty="0" smtClean="0"/>
              <a:t> que es riesgo y peligro y la matriz de  riesgo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BCF0E-3935-46DD-9E0C-BECB2F793A69}" type="slidenum">
              <a:rPr lang="es-CO" smtClean="0"/>
              <a:t>24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35074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04025" y="63817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C876FE-FFA4-47D4-9D9E-8258A9EE49B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418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FDD6-1B65-E341-B9AF-2A4B18B6245E}" type="datetimeFigureOut">
              <a:rPr lang="es-ES" smtClean="0">
                <a:solidFill>
                  <a:prstClr val="white">
                    <a:tint val="75000"/>
                  </a:prstClr>
                </a:solidFill>
              </a:rPr>
              <a:pPr/>
              <a:t>12/09/14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21C8-5032-1848-986D-86B5EEA6D0AA}" type="slidenum">
              <a:rPr lang="es-ES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346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FDD6-1B65-E341-B9AF-2A4B18B6245E}" type="datetimeFigureOut">
              <a:rPr lang="es-ES" smtClean="0">
                <a:solidFill>
                  <a:prstClr val="white">
                    <a:tint val="75000"/>
                  </a:prstClr>
                </a:solidFill>
              </a:rPr>
              <a:pPr/>
              <a:t>12/09/14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21C8-5032-1848-986D-86B5EEA6D0AA}" type="slidenum">
              <a:rPr lang="es-ES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473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FDD6-1B65-E341-B9AF-2A4B18B6245E}" type="datetimeFigureOut">
              <a:rPr lang="es-ES" smtClean="0">
                <a:solidFill>
                  <a:prstClr val="white">
                    <a:tint val="75000"/>
                  </a:prstClr>
                </a:solidFill>
              </a:rPr>
              <a:pPr/>
              <a:t>12/09/14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21C8-5032-1848-986D-86B5EEA6D0AA}" type="slidenum">
              <a:rPr lang="es-ES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211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FDD6-1B65-E341-B9AF-2A4B18B6245E}" type="datetimeFigureOut">
              <a:rPr lang="es-ES" smtClean="0">
                <a:solidFill>
                  <a:prstClr val="white">
                    <a:tint val="75000"/>
                  </a:prstClr>
                </a:solidFill>
              </a:rPr>
              <a:pPr/>
              <a:t>12/09/14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21C8-5032-1848-986D-86B5EEA6D0AA}" type="slidenum">
              <a:rPr lang="es-ES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575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FDD6-1B65-E341-B9AF-2A4B18B6245E}" type="datetimeFigureOut">
              <a:rPr lang="es-ES" smtClean="0">
                <a:solidFill>
                  <a:prstClr val="white">
                    <a:tint val="75000"/>
                  </a:prstClr>
                </a:solidFill>
              </a:rPr>
              <a:pPr/>
              <a:t>12/09/14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21C8-5032-1848-986D-86B5EEA6D0AA}" type="slidenum">
              <a:rPr lang="es-ES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732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FDD6-1B65-E341-B9AF-2A4B18B6245E}" type="datetimeFigureOut">
              <a:rPr lang="es-ES" smtClean="0">
                <a:solidFill>
                  <a:prstClr val="white">
                    <a:tint val="75000"/>
                  </a:prstClr>
                </a:solidFill>
              </a:rPr>
              <a:pPr/>
              <a:t>12/09/14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21C8-5032-1848-986D-86B5EEA6D0AA}" type="slidenum">
              <a:rPr lang="es-ES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432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FDD6-1B65-E341-B9AF-2A4B18B6245E}" type="datetimeFigureOut">
              <a:rPr lang="es-ES" smtClean="0">
                <a:solidFill>
                  <a:prstClr val="white">
                    <a:tint val="75000"/>
                  </a:prstClr>
                </a:solidFill>
              </a:rPr>
              <a:pPr/>
              <a:t>12/09/14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21C8-5032-1848-986D-86B5EEA6D0AA}" type="slidenum">
              <a:rPr lang="es-ES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157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FDD6-1B65-E341-B9AF-2A4B18B6245E}" type="datetimeFigureOut">
              <a:rPr lang="es-ES" smtClean="0">
                <a:solidFill>
                  <a:prstClr val="white">
                    <a:tint val="75000"/>
                  </a:prstClr>
                </a:solidFill>
              </a:rPr>
              <a:pPr/>
              <a:t>12/09/14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21C8-5032-1848-986D-86B5EEA6D0AA}" type="slidenum">
              <a:rPr lang="es-ES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618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FDD6-1B65-E341-B9AF-2A4B18B6245E}" type="datetimeFigureOut">
              <a:rPr lang="es-ES" smtClean="0">
                <a:solidFill>
                  <a:prstClr val="white">
                    <a:tint val="75000"/>
                  </a:prstClr>
                </a:solidFill>
              </a:rPr>
              <a:pPr/>
              <a:t>12/09/14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21C8-5032-1848-986D-86B5EEA6D0AA}" type="slidenum">
              <a:rPr lang="es-ES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0613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FDD6-1B65-E341-B9AF-2A4B18B6245E}" type="datetimeFigureOut">
              <a:rPr lang="es-ES" smtClean="0">
                <a:solidFill>
                  <a:prstClr val="white">
                    <a:tint val="75000"/>
                  </a:prstClr>
                </a:solidFill>
              </a:rPr>
              <a:pPr/>
              <a:t>12/09/14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21C8-5032-1848-986D-86B5EEA6D0AA}" type="slidenum">
              <a:rPr lang="es-ES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19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79D04-76A3-4EA5-B6C9-1EA59F5CC6F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6795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FDD6-1B65-E341-B9AF-2A4B18B6245E}" type="datetimeFigureOut">
              <a:rPr lang="es-ES" smtClean="0">
                <a:solidFill>
                  <a:prstClr val="white">
                    <a:tint val="75000"/>
                  </a:prstClr>
                </a:solidFill>
              </a:rPr>
              <a:pPr/>
              <a:t>12/09/14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21C8-5032-1848-986D-86B5EEA6D0AA}" type="slidenum">
              <a:rPr lang="es-ES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104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B0302-C7D2-4E93-A9CF-AEA1DC03D86D}" type="datetime1">
              <a:rPr lang="es-CO" smtClean="0">
                <a:solidFill>
                  <a:prstClr val="white">
                    <a:tint val="75000"/>
                  </a:prstClr>
                </a:solidFill>
              </a:rPr>
              <a:pPr/>
              <a:t>12/09/14</a:t>
            </a:fld>
            <a:endParaRPr lang="es-CO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5D02-13EC-4F0D-8253-18CEF71F2699}" type="slidenum">
              <a:rPr lang="es-CO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s-CO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9761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56DC-805A-4B04-8F07-515DEAD21BAE}" type="datetime1">
              <a:rPr lang="es-CO" smtClean="0">
                <a:solidFill>
                  <a:prstClr val="white">
                    <a:tint val="75000"/>
                  </a:prstClr>
                </a:solidFill>
              </a:rPr>
              <a:pPr/>
              <a:t>12/09/14</a:t>
            </a:fld>
            <a:endParaRPr lang="es-CO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5D02-13EC-4F0D-8253-18CEF71F2699}" type="slidenum">
              <a:rPr lang="es-CO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s-CO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3449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F058-EBED-4258-A882-D87BDD16ED9F}" type="datetime1">
              <a:rPr lang="es-CO" smtClean="0">
                <a:solidFill>
                  <a:prstClr val="white">
                    <a:tint val="75000"/>
                  </a:prstClr>
                </a:solidFill>
              </a:rPr>
              <a:pPr/>
              <a:t>12/09/14</a:t>
            </a:fld>
            <a:endParaRPr lang="es-CO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5D02-13EC-4F0D-8253-18CEF71F2699}" type="slidenum">
              <a:rPr lang="es-CO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s-CO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1445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CDAFC-B9C2-4EB4-9012-D304746686A1}" type="datetime1">
              <a:rPr lang="es-CO" smtClean="0">
                <a:solidFill>
                  <a:prstClr val="white">
                    <a:tint val="75000"/>
                  </a:prstClr>
                </a:solidFill>
              </a:rPr>
              <a:pPr/>
              <a:t>12/09/14</a:t>
            </a:fld>
            <a:endParaRPr lang="es-CO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5D02-13EC-4F0D-8253-18CEF71F2699}" type="slidenum">
              <a:rPr lang="es-CO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s-CO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3312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F7E9-2B7D-4AC6-A68B-77AFCE0D803F}" type="datetime1">
              <a:rPr lang="es-CO" smtClean="0">
                <a:solidFill>
                  <a:prstClr val="white">
                    <a:tint val="75000"/>
                  </a:prstClr>
                </a:solidFill>
              </a:rPr>
              <a:pPr/>
              <a:t>12/09/14</a:t>
            </a:fld>
            <a:endParaRPr lang="es-CO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5D02-13EC-4F0D-8253-18CEF71F2699}" type="slidenum">
              <a:rPr lang="es-CO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s-CO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5469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F1D7-E908-4EAD-A11A-F28438FF3B7B}" type="datetime1">
              <a:rPr lang="es-CO" smtClean="0">
                <a:solidFill>
                  <a:prstClr val="white">
                    <a:tint val="75000"/>
                  </a:prstClr>
                </a:solidFill>
              </a:rPr>
              <a:pPr/>
              <a:t>12/09/14</a:t>
            </a:fld>
            <a:endParaRPr lang="es-CO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5D02-13EC-4F0D-8253-18CEF71F2699}" type="slidenum">
              <a:rPr lang="es-CO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s-CO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5006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96D31-40A8-4191-B9B9-EE559465C53B}" type="datetime1">
              <a:rPr lang="es-CO" smtClean="0">
                <a:solidFill>
                  <a:prstClr val="white">
                    <a:tint val="75000"/>
                  </a:prstClr>
                </a:solidFill>
              </a:rPr>
              <a:pPr/>
              <a:t>12/09/14</a:t>
            </a:fld>
            <a:endParaRPr lang="es-CO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5D02-13EC-4F0D-8253-18CEF71F2699}" type="slidenum">
              <a:rPr lang="es-CO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s-CO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7510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9C29A-50EB-46EE-AFD0-894904589D48}" type="datetime1">
              <a:rPr lang="es-CO" smtClean="0">
                <a:solidFill>
                  <a:prstClr val="white">
                    <a:tint val="75000"/>
                  </a:prstClr>
                </a:solidFill>
              </a:rPr>
              <a:pPr/>
              <a:t>12/09/14</a:t>
            </a:fld>
            <a:endParaRPr lang="es-CO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5D02-13EC-4F0D-8253-18CEF71F2699}" type="slidenum">
              <a:rPr lang="es-CO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s-CO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7083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C63F3-5221-48A4-8FDB-9B0818DD6AAA}" type="datetime1">
              <a:rPr lang="es-CO" smtClean="0">
                <a:solidFill>
                  <a:prstClr val="white">
                    <a:tint val="75000"/>
                  </a:prstClr>
                </a:solidFill>
              </a:rPr>
              <a:pPr/>
              <a:t>12/09/14</a:t>
            </a:fld>
            <a:endParaRPr lang="es-CO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5D02-13EC-4F0D-8253-18CEF71F2699}" type="slidenum">
              <a:rPr lang="es-CO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s-CO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841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04025" y="63817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0893E6-D39C-43CC-BD70-7A27AC9A97D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9402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DFEFC-2903-402A-A904-57231C80641A}" type="datetime1">
              <a:rPr lang="es-CO" smtClean="0">
                <a:solidFill>
                  <a:prstClr val="white">
                    <a:tint val="75000"/>
                  </a:prstClr>
                </a:solidFill>
              </a:rPr>
              <a:pPr/>
              <a:t>12/09/14</a:t>
            </a:fld>
            <a:endParaRPr lang="es-CO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5D02-13EC-4F0D-8253-18CEF71F2699}" type="slidenum">
              <a:rPr lang="es-CO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s-CO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5904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A37FA-49A3-4124-8B98-45F089606A95}" type="datetime1">
              <a:rPr lang="es-CO" smtClean="0">
                <a:solidFill>
                  <a:prstClr val="white">
                    <a:tint val="75000"/>
                  </a:prstClr>
                </a:solidFill>
              </a:rPr>
              <a:pPr/>
              <a:t>12/09/14</a:t>
            </a:fld>
            <a:endParaRPr lang="es-CO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5D02-13EC-4F0D-8253-18CEF71F2699}" type="slidenum">
              <a:rPr lang="es-CO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s-CO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8970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57400" y="304800"/>
            <a:ext cx="5029200" cy="8683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838200" y="1447800"/>
            <a:ext cx="3848100" cy="49498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4838700" y="1447800"/>
            <a:ext cx="3848100" cy="4949825"/>
          </a:xfrm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5832381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es-CO" noProof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2F321-29E8-414F-84D4-358272FEE681}" type="datetime1">
              <a:rPr lang="es-CO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12/09/14</a:t>
            </a:fld>
            <a:endParaRPr lang="es-CO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D6BDD-1876-4A00-B412-D84CEB88E097}" type="slidenum">
              <a:rPr lang="es-CO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s-CO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29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4338" y="1431925"/>
            <a:ext cx="4081462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31925"/>
            <a:ext cx="4081463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04025" y="63817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AE22DA-7C51-4C76-8E33-B8733483F49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974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04025" y="63817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8DFAE6-BEAB-4407-B4AC-BD0654DD422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838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04025" y="63817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27D15C-F8BE-4D0B-BFE1-9723A5964D7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271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04025" y="63817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82C9CD-2B4B-41EC-9132-44E3F8835A9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71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04025" y="63817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08201EC-8642-4572-9AD7-331D0B6C4C5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579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04025" y="63817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25657A-C408-4D44-AFC4-6A51E1C25DD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983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3.xml"/><Relationship Id="rId14" Type="http://schemas.openxmlformats.org/officeDocument/2006/relationships/theme" Target="../theme/theme3.xml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ChangeArrowheads="1"/>
          </p:cNvSpPr>
          <p:nvPr userDrawn="1"/>
        </p:nvSpPr>
        <p:spPr bwMode="auto">
          <a:xfrm>
            <a:off x="-36513" y="5661025"/>
            <a:ext cx="9180513" cy="1181100"/>
          </a:xfrm>
          <a:prstGeom prst="rect">
            <a:avLst/>
          </a:prstGeom>
          <a:solidFill>
            <a:srgbClr val="C11933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1400">
              <a:solidFill>
                <a:srgbClr val="120B99"/>
              </a:solidFill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0"/>
            <a:ext cx="864235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720" rIns="9144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</a:t>
            </a:r>
            <a:br>
              <a:rPr lang="en-GB" smtClean="0"/>
            </a:br>
            <a:r>
              <a:rPr lang="en-GB" smtClean="0"/>
              <a:t>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484313"/>
            <a:ext cx="8642350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altLang="ja-JP" smtClean="0"/>
          </a:p>
        </p:txBody>
      </p:sp>
      <p:sp>
        <p:nvSpPr>
          <p:cNvPr id="2053" name="Line 8"/>
          <p:cNvSpPr>
            <a:spLocks noChangeShapeType="1"/>
          </p:cNvSpPr>
          <p:nvPr/>
        </p:nvSpPr>
        <p:spPr bwMode="auto">
          <a:xfrm>
            <a:off x="0" y="1268413"/>
            <a:ext cx="6732588" cy="0"/>
          </a:xfrm>
          <a:prstGeom prst="line">
            <a:avLst/>
          </a:prstGeom>
          <a:noFill/>
          <a:ln w="50800">
            <a:solidFill>
              <a:srgbClr val="C11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>
              <a:solidFill>
                <a:srgbClr val="40404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875463" y="60690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929292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EA2E2F-F110-4AF1-BB7D-943C81938B33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GB"/>
          </a:p>
        </p:txBody>
      </p:sp>
      <p:pic>
        <p:nvPicPr>
          <p:cNvPr id="2055" name="Picture 9" descr="PSP-PPT-HEADER-SPA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5591175"/>
            <a:ext cx="8027987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109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Arial" charset="0"/>
          <a:ea typeface="ＭＳ Ｐゴシック" pitchFamily="34" charset="-128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Arial" charset="0"/>
          <a:ea typeface="ＭＳ Ｐゴシック" pitchFamily="34" charset="-128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Arial" charset="0"/>
          <a:ea typeface="ＭＳ Ｐゴシック" pitchFamily="34" charset="-128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Arial" charset="0"/>
          <a:ea typeface="ＭＳ Ｐゴシック" pitchFamily="34" charset="-128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rgbClr val="0093B8"/>
        </a:buClr>
        <a:buFont typeface="Arial" charset="0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5113" algn="l" rtl="0" eaLnBrk="0" fontAlgn="base" hangingPunct="0">
        <a:spcBef>
          <a:spcPct val="40000"/>
        </a:spcBef>
        <a:spcAft>
          <a:spcPct val="0"/>
        </a:spcAft>
        <a:buClr>
          <a:srgbClr val="C11933"/>
        </a:buClr>
        <a:buFont typeface="Arial" charset="0"/>
        <a:buChar char="■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268288" indent="646113" algn="l" rtl="0" eaLnBrk="0" fontAlgn="base" hangingPunct="0">
        <a:spcBef>
          <a:spcPct val="20000"/>
        </a:spcBef>
        <a:spcAft>
          <a:spcPct val="0"/>
        </a:spcAft>
        <a:buClr>
          <a:srgbClr val="0093B8"/>
        </a:buClr>
        <a:buFont typeface="Arial" charset="0"/>
        <a:defRPr sz="2000" i="1">
          <a:solidFill>
            <a:schemeClr val="tx2"/>
          </a:solidFill>
          <a:latin typeface="+mn-lt"/>
          <a:ea typeface="+mn-ea"/>
          <a:cs typeface="+mn-cs"/>
        </a:defRPr>
      </a:lvl3pPr>
      <a:lvl4pPr marL="533400" indent="-263525" algn="l" rtl="0" eaLnBrk="0" fontAlgn="base" hangingPunct="0">
        <a:spcBef>
          <a:spcPct val="40000"/>
        </a:spcBef>
        <a:spcAft>
          <a:spcPct val="0"/>
        </a:spcAft>
        <a:buClr>
          <a:srgbClr val="C11933"/>
        </a:buClr>
        <a:buFont typeface="Arial" charset="0"/>
        <a:buChar char="■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534988" indent="1293813" algn="l" rtl="0" eaLnBrk="0" fontAlgn="base" hangingPunct="0">
        <a:spcBef>
          <a:spcPct val="20000"/>
        </a:spcBef>
        <a:spcAft>
          <a:spcPct val="0"/>
        </a:spcAft>
        <a:buClr>
          <a:srgbClr val="0093B8"/>
        </a:buClr>
        <a:buFont typeface="Arial" charset="0"/>
        <a:defRPr i="1">
          <a:solidFill>
            <a:schemeClr val="tx2"/>
          </a:solidFill>
          <a:latin typeface="+mn-lt"/>
          <a:ea typeface="+mn-ea"/>
          <a:cs typeface="+mn-cs"/>
        </a:defRPr>
      </a:lvl5pPr>
      <a:lvl6pPr marL="992188" indent="1293813" algn="l" rtl="0" fontAlgn="base">
        <a:spcBef>
          <a:spcPct val="20000"/>
        </a:spcBef>
        <a:spcAft>
          <a:spcPct val="0"/>
        </a:spcAft>
        <a:buClr>
          <a:srgbClr val="0093B8"/>
        </a:buClr>
        <a:buFont typeface="Arial" charset="0"/>
        <a:defRPr i="1">
          <a:solidFill>
            <a:schemeClr val="tx2"/>
          </a:solidFill>
          <a:latin typeface="+mn-lt"/>
          <a:ea typeface="+mn-ea"/>
          <a:cs typeface="+mn-cs"/>
        </a:defRPr>
      </a:lvl6pPr>
      <a:lvl7pPr marL="1449388" indent="1293813" algn="l" rtl="0" fontAlgn="base">
        <a:spcBef>
          <a:spcPct val="20000"/>
        </a:spcBef>
        <a:spcAft>
          <a:spcPct val="0"/>
        </a:spcAft>
        <a:buClr>
          <a:srgbClr val="0093B8"/>
        </a:buClr>
        <a:buFont typeface="Arial" charset="0"/>
        <a:defRPr i="1">
          <a:solidFill>
            <a:schemeClr val="tx2"/>
          </a:solidFill>
          <a:latin typeface="+mn-lt"/>
          <a:ea typeface="+mn-ea"/>
          <a:cs typeface="+mn-cs"/>
        </a:defRPr>
      </a:lvl7pPr>
      <a:lvl8pPr marL="1906588" indent="1293813" algn="l" rtl="0" fontAlgn="base">
        <a:spcBef>
          <a:spcPct val="20000"/>
        </a:spcBef>
        <a:spcAft>
          <a:spcPct val="0"/>
        </a:spcAft>
        <a:buClr>
          <a:srgbClr val="0093B8"/>
        </a:buClr>
        <a:buFont typeface="Arial" charset="0"/>
        <a:defRPr i="1">
          <a:solidFill>
            <a:schemeClr val="tx2"/>
          </a:solidFill>
          <a:latin typeface="+mn-lt"/>
          <a:ea typeface="+mn-ea"/>
          <a:cs typeface="+mn-cs"/>
        </a:defRPr>
      </a:lvl8pPr>
      <a:lvl9pPr marL="2363788" indent="1293813" algn="l" rtl="0" fontAlgn="base">
        <a:spcBef>
          <a:spcPct val="20000"/>
        </a:spcBef>
        <a:spcAft>
          <a:spcPct val="0"/>
        </a:spcAft>
        <a:buClr>
          <a:srgbClr val="0093B8"/>
        </a:buClr>
        <a:buFont typeface="Arial" charset="0"/>
        <a:defRPr i="1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71BFDD6-1B65-E341-B9AF-2A4B18B6245E}" type="datetimeFigureOut">
              <a:rPr lang="es-ES" smtClean="0">
                <a:solidFill>
                  <a:prstClr val="white">
                    <a:tint val="75000"/>
                  </a:prstClr>
                </a:solidFill>
              </a:rPr>
              <a:pPr defTabSz="457200"/>
              <a:t>12/09/14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12B21C8-5032-1848-986D-86B5EEA6D0AA}" type="slidenum">
              <a:rPr lang="es-ES" smtClean="0">
                <a:solidFill>
                  <a:prstClr val="white">
                    <a:tint val="75000"/>
                  </a:prstClr>
                </a:solidFill>
              </a:rPr>
              <a:pPr defTabSz="457200"/>
              <a:t>‹Nr.›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3810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165AF-1887-4C6F-AB7B-32ED28136D48}" type="datetime1">
              <a:rPr lang="es-CO" smtClean="0">
                <a:solidFill>
                  <a:prstClr val="white">
                    <a:tint val="75000"/>
                  </a:prstClr>
                </a:solidFill>
              </a:rPr>
              <a:pPr/>
              <a:t>12/09/14</a:t>
            </a:fld>
            <a:endParaRPr lang="es-CO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45D02-13EC-4F0D-8253-18CEF71F2699}" type="slidenum">
              <a:rPr lang="es-CO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s-CO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7377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2.xml"/><Relationship Id="rId2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11.xml"/><Relationship Id="rId2" Type="http://schemas.openxmlformats.org/officeDocument/2006/relationships/diagramData" Target="../diagrams/data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hyperlink" Target="http://es.wikipedia.org/wiki/Lat%C3%ADn" TargetMode="External"/><Relationship Id="rId3" Type="http://schemas.openxmlformats.org/officeDocument/2006/relationships/hyperlink" Target="http://es.wikipedia.org/wiki/Riesgo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bvs.org.ar/pdf/seguridadpaciente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755576" y="1844824"/>
            <a:ext cx="7772400" cy="1470025"/>
          </a:xfrm>
        </p:spPr>
        <p:txBody>
          <a:bodyPr>
            <a:noAutofit/>
          </a:bodyPr>
          <a:lstStyle/>
          <a:p>
            <a:r>
              <a:rPr lang="es-CO" sz="7200" dirty="0" smtClean="0"/>
              <a:t>GESTION SISTEMICA</a:t>
            </a:r>
            <a:br>
              <a:rPr lang="es-CO" sz="7200" dirty="0" smtClean="0"/>
            </a:br>
            <a:r>
              <a:rPr lang="es-CO" sz="7200" dirty="0" smtClean="0"/>
              <a:t>DEL RIESGO CLINICO</a:t>
            </a:r>
            <a:endParaRPr lang="es-CO" sz="72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4294967295"/>
          </p:nvPr>
        </p:nvSpPr>
        <p:spPr>
          <a:xfrm>
            <a:off x="1691680" y="4437112"/>
            <a:ext cx="6400800" cy="1752600"/>
          </a:xfrm>
        </p:spPr>
        <p:txBody>
          <a:bodyPr/>
          <a:lstStyle/>
          <a:p>
            <a:pPr marL="0" indent="0" algn="r">
              <a:buNone/>
            </a:pPr>
            <a:r>
              <a:rPr lang="es-CO" dirty="0" smtClean="0"/>
              <a:t>Ernesto Giraldo </a:t>
            </a:r>
          </a:p>
          <a:p>
            <a:pPr marL="0" indent="0" algn="r">
              <a:buNone/>
            </a:pPr>
            <a:r>
              <a:rPr lang="es-CO" dirty="0" smtClean="0"/>
              <a:t>Medico Intensivista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10140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CO" sz="3200" dirty="0" smtClean="0"/>
              <a:t>SISTEMA AUTO-ECO-ORGANIZADO-AUTOCONCIENCIA</a:t>
            </a:r>
            <a:endParaRPr lang="es-CO" sz="3200" dirty="0"/>
          </a:p>
        </p:txBody>
      </p:sp>
      <p:graphicFrame>
        <p:nvGraphicFramePr>
          <p:cNvPr id="24" name="2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8844673"/>
              </p:ext>
            </p:extLst>
          </p:nvPr>
        </p:nvGraphicFramePr>
        <p:xfrm>
          <a:off x="875408" y="1739949"/>
          <a:ext cx="7257186" cy="3849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8 Conector recto de flecha"/>
          <p:cNvCxnSpPr/>
          <p:nvPr/>
        </p:nvCxnSpPr>
        <p:spPr>
          <a:xfrm>
            <a:off x="2002471" y="2492896"/>
            <a:ext cx="1589148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>
            <a:off x="3713062" y="5875530"/>
            <a:ext cx="1589148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rot="10800000">
            <a:off x="6309384" y="3044301"/>
            <a:ext cx="1589147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flipH="1">
            <a:off x="1763688" y="4589057"/>
            <a:ext cx="1527303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3552631" y="2730958"/>
            <a:ext cx="1910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>
                <a:solidFill>
                  <a:prstClr val="black"/>
                </a:solidFill>
              </a:rPr>
              <a:t>Retroalimentación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617635" y="5675475"/>
            <a:ext cx="3009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prstClr val="black"/>
                </a:solidFill>
              </a:rPr>
              <a:t>Riesgo de desequilibrio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5501628" y="5090318"/>
            <a:ext cx="26707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prstClr val="black"/>
                </a:solidFill>
              </a:rPr>
              <a:t>Estructura</a:t>
            </a:r>
          </a:p>
          <a:p>
            <a:pPr algn="ctr"/>
            <a:r>
              <a:rPr lang="es-CO" sz="2000" b="1" dirty="0">
                <a:solidFill>
                  <a:prstClr val="black"/>
                </a:solidFill>
              </a:rPr>
              <a:t>Procesos</a:t>
            </a:r>
          </a:p>
          <a:p>
            <a:pPr algn="ctr"/>
            <a:r>
              <a:rPr lang="es-CO" sz="2000" b="1" dirty="0">
                <a:solidFill>
                  <a:prstClr val="black"/>
                </a:solidFill>
              </a:rPr>
              <a:t>Retroalimentación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5D02-13EC-4F0D-8253-18CEF71F2699}" type="slidenum">
              <a:rPr lang="es-CO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s-CO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847743" y="2361626"/>
            <a:ext cx="1319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>
                <a:solidFill>
                  <a:prstClr val="white"/>
                </a:solidFill>
              </a:rPr>
              <a:t>Información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908101" y="4756502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>
                <a:solidFill>
                  <a:prstClr val="white"/>
                </a:solidFill>
              </a:rPr>
              <a:t>Desechos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6434152" y="3197843"/>
            <a:ext cx="1731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>
                <a:solidFill>
                  <a:prstClr val="white"/>
                </a:solidFill>
              </a:rPr>
              <a:t>Sustratos y Agua</a:t>
            </a:r>
          </a:p>
        </p:txBody>
      </p:sp>
    </p:spTree>
    <p:extLst>
      <p:ext uri="{BB962C8B-B14F-4D97-AF65-F5344CB8AC3E}">
        <p14:creationId xmlns:p14="http://schemas.microsoft.com/office/powerpoint/2010/main" val="809223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GESTIÓN SISTEMICA DEL RIESGO CLÍNICO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Sistema paciente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3567984" y="1417638"/>
            <a:ext cx="557601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s-ES" sz="2000" dirty="0">
                <a:solidFill>
                  <a:prstClr val="white"/>
                </a:solidFill>
              </a:rPr>
              <a:t>Aumento de la entropía</a:t>
            </a:r>
          </a:p>
          <a:p>
            <a:pPr defTabSz="457200"/>
            <a:r>
              <a:rPr lang="es-ES" sz="2000" dirty="0">
                <a:solidFill>
                  <a:prstClr val="white"/>
                </a:solidFill>
              </a:rPr>
              <a:t>Perdida del estado estable</a:t>
            </a:r>
          </a:p>
          <a:p>
            <a:pPr defTabSz="457200"/>
            <a:r>
              <a:rPr lang="es-ES" sz="2000" dirty="0">
                <a:solidFill>
                  <a:prstClr val="white"/>
                </a:solidFill>
              </a:rPr>
              <a:t>Variabilidad que sale de rangos</a:t>
            </a:r>
          </a:p>
          <a:p>
            <a:pPr defTabSz="457200"/>
            <a:r>
              <a:rPr lang="es-ES" sz="2000" dirty="0">
                <a:solidFill>
                  <a:prstClr val="white"/>
                </a:solidFill>
              </a:rPr>
              <a:t>Alteración de flujos de energía y/o del metabolismo</a:t>
            </a:r>
          </a:p>
          <a:p>
            <a:pPr defTabSz="457200"/>
            <a:r>
              <a:rPr lang="es-ES" sz="2000" dirty="0">
                <a:solidFill>
                  <a:prstClr val="white"/>
                </a:solidFill>
              </a:rPr>
              <a:t>Alteración sistema de información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0" y="3460254"/>
            <a:ext cx="574796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s-ES" sz="2000" dirty="0">
                <a:solidFill>
                  <a:prstClr val="white"/>
                </a:solidFill>
              </a:rPr>
              <a:t>Alteración en la adaptabilidad</a:t>
            </a:r>
          </a:p>
          <a:p>
            <a:pPr defTabSz="457200"/>
            <a:r>
              <a:rPr lang="es-ES" sz="2000" dirty="0">
                <a:solidFill>
                  <a:prstClr val="white"/>
                </a:solidFill>
              </a:rPr>
              <a:t>Alteración en bucles de información</a:t>
            </a:r>
          </a:p>
          <a:p>
            <a:pPr defTabSz="457200"/>
            <a:r>
              <a:rPr lang="es-ES" sz="2000" dirty="0">
                <a:solidFill>
                  <a:prstClr val="white"/>
                </a:solidFill>
              </a:rPr>
              <a:t>Alteraciones en la autoorganización</a:t>
            </a:r>
          </a:p>
          <a:p>
            <a:pPr defTabSz="457200"/>
            <a:r>
              <a:rPr lang="es-ES" sz="2000" dirty="0">
                <a:solidFill>
                  <a:prstClr val="white"/>
                </a:solidFill>
              </a:rPr>
              <a:t>Alteraciones en la  organización (daños estructurales)</a:t>
            </a:r>
          </a:p>
          <a:p>
            <a:pPr defTabSz="457200"/>
            <a:r>
              <a:rPr lang="es-ES" sz="2000" dirty="0">
                <a:solidFill>
                  <a:prstClr val="white"/>
                </a:solidFill>
              </a:rPr>
              <a:t>Alteración en procesos</a:t>
            </a:r>
          </a:p>
          <a:p>
            <a:pPr defTabSz="457200"/>
            <a:r>
              <a:rPr lang="es-ES" sz="2000" dirty="0">
                <a:solidFill>
                  <a:prstClr val="white"/>
                </a:solidFill>
              </a:rPr>
              <a:t>Agresión externa que sobrepase la adaptabilidad </a:t>
            </a:r>
          </a:p>
          <a:p>
            <a:pPr defTabSz="457200"/>
            <a:endParaRPr lang="es-ES" sz="2000" dirty="0">
              <a:solidFill>
                <a:prstClr val="white"/>
              </a:solidFill>
            </a:endParaRPr>
          </a:p>
          <a:p>
            <a:pPr defTabSz="457200"/>
            <a:endParaRPr lang="es-ES" sz="2000" dirty="0">
              <a:solidFill>
                <a:prstClr val="white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232315" y="3391731"/>
            <a:ext cx="391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s-ES" dirty="0">
                <a:solidFill>
                  <a:prstClr val="white"/>
                </a:solidFill>
              </a:rPr>
              <a:t>ALTERACIÓN BUCLES DE INFORMACIÓN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942799" y="6014799"/>
            <a:ext cx="499382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s-ES" sz="2400" b="1" dirty="0">
                <a:solidFill>
                  <a:srgbClr val="FFFF00"/>
                </a:solidFill>
              </a:rPr>
              <a:t>PERDIDA DE LA CAPACIDAD</a:t>
            </a:r>
          </a:p>
          <a:p>
            <a:pPr algn="ctr" defTabSz="457200"/>
            <a:r>
              <a:rPr lang="es-ES" sz="2400" b="1" dirty="0">
                <a:solidFill>
                  <a:srgbClr val="FFFF00"/>
                </a:solidFill>
              </a:rPr>
              <a:t> DE AUTOGESTION DEL RIESGO  VITAL</a:t>
            </a:r>
          </a:p>
          <a:p>
            <a:pPr defTabSz="457200"/>
            <a:endParaRPr lang="es-ES" sz="2800" b="1" dirty="0">
              <a:solidFill>
                <a:srgbClr val="FFFF00"/>
              </a:solidFill>
            </a:endParaRPr>
          </a:p>
        </p:txBody>
      </p:sp>
      <p:cxnSp>
        <p:nvCxnSpPr>
          <p:cNvPr id="8" name="Conector curvado 7"/>
          <p:cNvCxnSpPr/>
          <p:nvPr/>
        </p:nvCxnSpPr>
        <p:spPr>
          <a:xfrm rot="16200000" flipH="1">
            <a:off x="5093965" y="5148060"/>
            <a:ext cx="1005089" cy="728385"/>
          </a:xfrm>
          <a:prstGeom prst="curvedConnector3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curvado 9"/>
          <p:cNvCxnSpPr/>
          <p:nvPr/>
        </p:nvCxnSpPr>
        <p:spPr>
          <a:xfrm rot="16200000" flipH="1">
            <a:off x="6693900" y="4359542"/>
            <a:ext cx="1802523" cy="1088727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618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" sz="4000" b="0" smtClean="0"/>
              <a:t> CUIDADO CRITICO. EL EJEMPLO DEL MODS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" sz="2400" b="1" dirty="0" smtClean="0"/>
              <a:t>La hipótesis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s-ES" sz="2400" b="1" dirty="0" smtClean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es-ES" sz="2400" dirty="0" smtClean="0"/>
              <a:t>Progresión de SIRS a MODS desgasta necesariamente las interconexiones    entre los órganos. </a:t>
            </a:r>
          </a:p>
          <a:p>
            <a:pPr algn="just" eaLnBrk="1" hangingPunct="1">
              <a:lnSpc>
                <a:spcPct val="90000"/>
              </a:lnSpc>
              <a:defRPr/>
            </a:pPr>
            <a:endParaRPr lang="es-ES" sz="2400" dirty="0" smtClean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es-ES" sz="2400" dirty="0" smtClean="0"/>
              <a:t>La irreversibilidad puede ser debido a efectos irreversibles sobre las interacciones de los órganos. </a:t>
            </a:r>
          </a:p>
          <a:p>
            <a:pPr algn="just" eaLnBrk="1" hangingPunct="1">
              <a:lnSpc>
                <a:spcPct val="90000"/>
              </a:lnSpc>
              <a:defRPr/>
            </a:pPr>
            <a:endParaRPr lang="es-ES" sz="2400" dirty="0" smtClean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es-ES" sz="2400" dirty="0" smtClean="0"/>
              <a:t>Visión de los órganos vitales como acumulación de osciladores biológicos que están acoplados el uno al otro y que la estabilidad del sistema reside en mucho en el acoplamiento</a:t>
            </a:r>
            <a:r>
              <a:rPr lang="es-ES" sz="24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6754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" sz="4000" b="0" smtClean="0"/>
              <a:t> CUIDADO CRITICO. EL EJEMPLO DEL MODS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s-ES" sz="2800" b="1" dirty="0" smtClean="0"/>
              <a:t>La hipótesis</a:t>
            </a:r>
          </a:p>
          <a:p>
            <a:pPr algn="just" eaLnBrk="1" hangingPunct="1">
              <a:defRPr/>
            </a:pPr>
            <a:r>
              <a:rPr lang="es-ES" sz="2800" dirty="0" smtClean="0"/>
              <a:t>Evaluar la respuesta del huésped como un sistema complejo no linear: red altamente variable de interconexiones entre variables metabólicas, endocrinas, inflamatorias e inmunes.  </a:t>
            </a:r>
          </a:p>
          <a:p>
            <a:pPr algn="just" eaLnBrk="1" hangingPunct="1">
              <a:defRPr/>
            </a:pPr>
            <a:r>
              <a:rPr lang="es-ES" sz="2800" dirty="0" smtClean="0"/>
              <a:t>Se debe hacer un enfoque sobre: asas de retroalimentación, interconexiones entre y dentro de los sistemas, las propiedades emergentes del sistema </a:t>
            </a:r>
          </a:p>
        </p:txBody>
      </p:sp>
    </p:spTree>
    <p:extLst>
      <p:ext uri="{BB962C8B-B14F-4D97-AF65-F5344CB8AC3E}">
        <p14:creationId xmlns:p14="http://schemas.microsoft.com/office/powerpoint/2010/main" val="2168461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GSRC</a:t>
            </a:r>
            <a:endParaRPr lang="es-ES" dirty="0"/>
          </a:p>
        </p:txBody>
      </p:sp>
      <p:cxnSp>
        <p:nvCxnSpPr>
          <p:cNvPr id="4" name="Conector recto 3"/>
          <p:cNvCxnSpPr/>
          <p:nvPr/>
        </p:nvCxnSpPr>
        <p:spPr>
          <a:xfrm>
            <a:off x="1824361" y="1417638"/>
            <a:ext cx="0" cy="1899600"/>
          </a:xfrm>
          <a:prstGeom prst="line">
            <a:avLst/>
          </a:prstGeom>
          <a:ln>
            <a:solidFill>
              <a:srgbClr val="CCFF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1824361" y="3317238"/>
            <a:ext cx="2556464" cy="0"/>
          </a:xfrm>
          <a:prstGeom prst="line">
            <a:avLst/>
          </a:prstGeom>
          <a:ln>
            <a:solidFill>
              <a:srgbClr val="CCFF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1824361" y="2701606"/>
            <a:ext cx="25564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1824361" y="2036841"/>
            <a:ext cx="25564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orma libre 16"/>
          <p:cNvSpPr/>
          <p:nvPr/>
        </p:nvSpPr>
        <p:spPr>
          <a:xfrm>
            <a:off x="1814543" y="2151021"/>
            <a:ext cx="2670017" cy="337650"/>
          </a:xfrm>
          <a:custGeom>
            <a:avLst/>
            <a:gdLst>
              <a:gd name="connsiteX0" fmla="*/ 0 w 2670017"/>
              <a:gd name="connsiteY0" fmla="*/ 285075 h 337650"/>
              <a:gd name="connsiteX1" fmla="*/ 129610 w 2670017"/>
              <a:gd name="connsiteY1" fmla="*/ 181412 h 337650"/>
              <a:gd name="connsiteX2" fmla="*/ 181454 w 2670017"/>
              <a:gd name="connsiteY2" fmla="*/ 77748 h 337650"/>
              <a:gd name="connsiteX3" fmla="*/ 336986 w 2670017"/>
              <a:gd name="connsiteY3" fmla="*/ 0 h 337650"/>
              <a:gd name="connsiteX4" fmla="*/ 414753 w 2670017"/>
              <a:gd name="connsiteY4" fmla="*/ 25916 h 337650"/>
              <a:gd name="connsiteX5" fmla="*/ 466597 w 2670017"/>
              <a:gd name="connsiteY5" fmla="*/ 103664 h 337650"/>
              <a:gd name="connsiteX6" fmla="*/ 544363 w 2670017"/>
              <a:gd name="connsiteY6" fmla="*/ 181412 h 337650"/>
              <a:gd name="connsiteX7" fmla="*/ 622129 w 2670017"/>
              <a:gd name="connsiteY7" fmla="*/ 336907 h 337650"/>
              <a:gd name="connsiteX8" fmla="*/ 777661 w 2670017"/>
              <a:gd name="connsiteY8" fmla="*/ 285075 h 337650"/>
              <a:gd name="connsiteX9" fmla="*/ 855427 w 2670017"/>
              <a:gd name="connsiteY9" fmla="*/ 129580 h 337650"/>
              <a:gd name="connsiteX10" fmla="*/ 933193 w 2670017"/>
              <a:gd name="connsiteY10" fmla="*/ 103664 h 337650"/>
              <a:gd name="connsiteX11" fmla="*/ 1010959 w 2670017"/>
              <a:gd name="connsiteY11" fmla="*/ 51832 h 337650"/>
              <a:gd name="connsiteX12" fmla="*/ 1140570 w 2670017"/>
              <a:gd name="connsiteY12" fmla="*/ 77748 h 337650"/>
              <a:gd name="connsiteX13" fmla="*/ 1244258 w 2670017"/>
              <a:gd name="connsiteY13" fmla="*/ 233244 h 337650"/>
              <a:gd name="connsiteX14" fmla="*/ 1399790 w 2670017"/>
              <a:gd name="connsiteY14" fmla="*/ 285075 h 337650"/>
              <a:gd name="connsiteX15" fmla="*/ 1503478 w 2670017"/>
              <a:gd name="connsiteY15" fmla="*/ 259159 h 337650"/>
              <a:gd name="connsiteX16" fmla="*/ 1607166 w 2670017"/>
              <a:gd name="connsiteY16" fmla="*/ 103664 h 337650"/>
              <a:gd name="connsiteX17" fmla="*/ 1736777 w 2670017"/>
              <a:gd name="connsiteY17" fmla="*/ 0 h 337650"/>
              <a:gd name="connsiteX18" fmla="*/ 1814543 w 2670017"/>
              <a:gd name="connsiteY18" fmla="*/ 51832 h 337650"/>
              <a:gd name="connsiteX19" fmla="*/ 1944153 w 2670017"/>
              <a:gd name="connsiteY19" fmla="*/ 181412 h 337650"/>
              <a:gd name="connsiteX20" fmla="*/ 2073763 w 2670017"/>
              <a:gd name="connsiteY20" fmla="*/ 310991 h 337650"/>
              <a:gd name="connsiteX21" fmla="*/ 2177451 w 2670017"/>
              <a:gd name="connsiteY21" fmla="*/ 285075 h 337650"/>
              <a:gd name="connsiteX22" fmla="*/ 2229295 w 2670017"/>
              <a:gd name="connsiteY22" fmla="*/ 207328 h 337650"/>
              <a:gd name="connsiteX23" fmla="*/ 2307062 w 2670017"/>
              <a:gd name="connsiteY23" fmla="*/ 155496 h 337650"/>
              <a:gd name="connsiteX24" fmla="*/ 2410750 w 2670017"/>
              <a:gd name="connsiteY24" fmla="*/ 25916 h 337650"/>
              <a:gd name="connsiteX25" fmla="*/ 2514438 w 2670017"/>
              <a:gd name="connsiteY25" fmla="*/ 181412 h 337650"/>
              <a:gd name="connsiteX26" fmla="*/ 2669970 w 2670017"/>
              <a:gd name="connsiteY26" fmla="*/ 310991 h 33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670017" h="337650">
                <a:moveTo>
                  <a:pt x="0" y="285075"/>
                </a:moveTo>
                <a:cubicBezTo>
                  <a:pt x="43203" y="250521"/>
                  <a:pt x="93175" y="223042"/>
                  <a:pt x="129610" y="181412"/>
                </a:cubicBezTo>
                <a:cubicBezTo>
                  <a:pt x="155055" y="152339"/>
                  <a:pt x="156717" y="107425"/>
                  <a:pt x="181454" y="77748"/>
                </a:cubicBezTo>
                <a:cubicBezTo>
                  <a:pt x="220109" y="31373"/>
                  <a:pt x="283912" y="17687"/>
                  <a:pt x="336986" y="0"/>
                </a:cubicBezTo>
                <a:cubicBezTo>
                  <a:pt x="362908" y="8639"/>
                  <a:pt x="393415" y="8849"/>
                  <a:pt x="414753" y="25916"/>
                </a:cubicBezTo>
                <a:cubicBezTo>
                  <a:pt x="439079" y="45372"/>
                  <a:pt x="446653" y="79737"/>
                  <a:pt x="466597" y="103664"/>
                </a:cubicBezTo>
                <a:cubicBezTo>
                  <a:pt x="490066" y="131820"/>
                  <a:pt x="518441" y="155496"/>
                  <a:pt x="544363" y="181412"/>
                </a:cubicBezTo>
                <a:cubicBezTo>
                  <a:pt x="552035" y="204422"/>
                  <a:pt x="587173" y="332539"/>
                  <a:pt x="622129" y="336907"/>
                </a:cubicBezTo>
                <a:cubicBezTo>
                  <a:pt x="676354" y="343684"/>
                  <a:pt x="725817" y="302352"/>
                  <a:pt x="777661" y="285075"/>
                </a:cubicBezTo>
                <a:cubicBezTo>
                  <a:pt x="794739" y="233853"/>
                  <a:pt x="809746" y="166117"/>
                  <a:pt x="855427" y="129580"/>
                </a:cubicBezTo>
                <a:cubicBezTo>
                  <a:pt x="876765" y="112514"/>
                  <a:pt x="908753" y="115881"/>
                  <a:pt x="933193" y="103664"/>
                </a:cubicBezTo>
                <a:cubicBezTo>
                  <a:pt x="961058" y="89735"/>
                  <a:pt x="985037" y="69109"/>
                  <a:pt x="1010959" y="51832"/>
                </a:cubicBezTo>
                <a:cubicBezTo>
                  <a:pt x="1054163" y="60471"/>
                  <a:pt x="1105789" y="50702"/>
                  <a:pt x="1140570" y="77748"/>
                </a:cubicBezTo>
                <a:cubicBezTo>
                  <a:pt x="1189750" y="115990"/>
                  <a:pt x="1185155" y="213548"/>
                  <a:pt x="1244258" y="233244"/>
                </a:cubicBezTo>
                <a:lnTo>
                  <a:pt x="1399790" y="285075"/>
                </a:lnTo>
                <a:cubicBezTo>
                  <a:pt x="1434353" y="276436"/>
                  <a:pt x="1476664" y="282616"/>
                  <a:pt x="1503478" y="259159"/>
                </a:cubicBezTo>
                <a:cubicBezTo>
                  <a:pt x="1550367" y="218141"/>
                  <a:pt x="1563109" y="147710"/>
                  <a:pt x="1607166" y="103664"/>
                </a:cubicBezTo>
                <a:cubicBezTo>
                  <a:pt x="1681042" y="29807"/>
                  <a:pt x="1638677" y="65385"/>
                  <a:pt x="1736777" y="0"/>
                </a:cubicBezTo>
                <a:cubicBezTo>
                  <a:pt x="1762699" y="17277"/>
                  <a:pt x="1792513" y="29807"/>
                  <a:pt x="1814543" y="51832"/>
                </a:cubicBezTo>
                <a:cubicBezTo>
                  <a:pt x="1987360" y="224609"/>
                  <a:pt x="1736768" y="43187"/>
                  <a:pt x="1944153" y="181412"/>
                </a:cubicBezTo>
                <a:cubicBezTo>
                  <a:pt x="1973264" y="225068"/>
                  <a:pt x="2010097" y="301898"/>
                  <a:pt x="2073763" y="310991"/>
                </a:cubicBezTo>
                <a:cubicBezTo>
                  <a:pt x="2109031" y="316028"/>
                  <a:pt x="2142888" y="293714"/>
                  <a:pt x="2177451" y="285075"/>
                </a:cubicBezTo>
                <a:cubicBezTo>
                  <a:pt x="2194732" y="259159"/>
                  <a:pt x="2207267" y="229351"/>
                  <a:pt x="2229295" y="207328"/>
                </a:cubicBezTo>
                <a:cubicBezTo>
                  <a:pt x="2251326" y="185303"/>
                  <a:pt x="2287598" y="179820"/>
                  <a:pt x="2307062" y="155496"/>
                </a:cubicBezTo>
                <a:cubicBezTo>
                  <a:pt x="2450166" y="-23341"/>
                  <a:pt x="2187862" y="174474"/>
                  <a:pt x="2410750" y="25916"/>
                </a:cubicBezTo>
                <a:cubicBezTo>
                  <a:pt x="2445313" y="77748"/>
                  <a:pt x="2462598" y="146861"/>
                  <a:pt x="2514438" y="181412"/>
                </a:cubicBezTo>
                <a:cubicBezTo>
                  <a:pt x="2677158" y="289866"/>
                  <a:pt x="2669970" y="222771"/>
                  <a:pt x="2669970" y="310991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s-ES">
              <a:solidFill>
                <a:prstClr val="white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4766383" y="2228610"/>
            <a:ext cx="2140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s-ES" dirty="0">
                <a:solidFill>
                  <a:prstClr val="white"/>
                </a:solidFill>
              </a:rPr>
              <a:t>Variabilidad en salud 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4380825" y="3365815"/>
            <a:ext cx="666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s-ES" dirty="0">
                <a:solidFill>
                  <a:prstClr val="white"/>
                </a:solidFill>
              </a:rPr>
              <a:t>T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275438" y="840979"/>
            <a:ext cx="1406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s-ES" dirty="0">
                <a:solidFill>
                  <a:prstClr val="white"/>
                </a:solidFill>
              </a:rPr>
              <a:t>Negentropía</a:t>
            </a:r>
          </a:p>
          <a:p>
            <a:pPr defTabSz="457200"/>
            <a:r>
              <a:rPr lang="es-ES" dirty="0">
                <a:solidFill>
                  <a:prstClr val="white"/>
                </a:solidFill>
              </a:rPr>
              <a:t>Organización </a:t>
            </a:r>
          </a:p>
        </p:txBody>
      </p:sp>
      <p:cxnSp>
        <p:nvCxnSpPr>
          <p:cNvPr id="21" name="Conector recto 20"/>
          <p:cNvCxnSpPr/>
          <p:nvPr/>
        </p:nvCxnSpPr>
        <p:spPr>
          <a:xfrm>
            <a:off x="1824361" y="3746975"/>
            <a:ext cx="0" cy="1899600"/>
          </a:xfrm>
          <a:prstGeom prst="line">
            <a:avLst/>
          </a:prstGeom>
          <a:ln>
            <a:solidFill>
              <a:srgbClr val="CCFF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/>
        </p:nvCxnSpPr>
        <p:spPr>
          <a:xfrm>
            <a:off x="1824361" y="5646575"/>
            <a:ext cx="2556464" cy="0"/>
          </a:xfrm>
          <a:prstGeom prst="line">
            <a:avLst/>
          </a:prstGeom>
          <a:ln>
            <a:solidFill>
              <a:srgbClr val="CCFF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>
            <a:off x="1824361" y="5030943"/>
            <a:ext cx="25564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>
            <a:off x="1824361" y="4366178"/>
            <a:ext cx="25564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uadroTexto 25"/>
          <p:cNvSpPr txBox="1"/>
          <p:nvPr/>
        </p:nvSpPr>
        <p:spPr>
          <a:xfrm>
            <a:off x="275438" y="3719847"/>
            <a:ext cx="1406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s-ES" dirty="0">
                <a:solidFill>
                  <a:prstClr val="white"/>
                </a:solidFill>
              </a:rPr>
              <a:t>Negentropía</a:t>
            </a:r>
          </a:p>
          <a:p>
            <a:pPr defTabSz="457200"/>
            <a:r>
              <a:rPr lang="es-ES" dirty="0">
                <a:solidFill>
                  <a:prstClr val="white"/>
                </a:solidFill>
              </a:rPr>
              <a:t>Organización </a:t>
            </a:r>
          </a:p>
        </p:txBody>
      </p:sp>
      <p:sp>
        <p:nvSpPr>
          <p:cNvPr id="3" name="Forma libre 2"/>
          <p:cNvSpPr/>
          <p:nvPr/>
        </p:nvSpPr>
        <p:spPr>
          <a:xfrm>
            <a:off x="1837990" y="4629098"/>
            <a:ext cx="1904826" cy="835577"/>
          </a:xfrm>
          <a:custGeom>
            <a:avLst/>
            <a:gdLst>
              <a:gd name="connsiteX0" fmla="*/ 0 w 1904826"/>
              <a:gd name="connsiteY0" fmla="*/ 0 h 835577"/>
              <a:gd name="connsiteX1" fmla="*/ 401016 w 1904826"/>
              <a:gd name="connsiteY1" fmla="*/ 16711 h 835577"/>
              <a:gd name="connsiteX2" fmla="*/ 451143 w 1904826"/>
              <a:gd name="connsiteY2" fmla="*/ 50134 h 835577"/>
              <a:gd name="connsiteX3" fmla="*/ 501270 w 1904826"/>
              <a:gd name="connsiteY3" fmla="*/ 66846 h 835577"/>
              <a:gd name="connsiteX4" fmla="*/ 601524 w 1904826"/>
              <a:gd name="connsiteY4" fmla="*/ 183827 h 835577"/>
              <a:gd name="connsiteX5" fmla="*/ 701778 w 1904826"/>
              <a:gd name="connsiteY5" fmla="*/ 250673 h 835577"/>
              <a:gd name="connsiteX6" fmla="*/ 852159 w 1904826"/>
              <a:gd name="connsiteY6" fmla="*/ 317519 h 835577"/>
              <a:gd name="connsiteX7" fmla="*/ 1002540 w 1904826"/>
              <a:gd name="connsiteY7" fmla="*/ 334231 h 835577"/>
              <a:gd name="connsiteX8" fmla="*/ 1102794 w 1904826"/>
              <a:gd name="connsiteY8" fmla="*/ 367654 h 835577"/>
              <a:gd name="connsiteX9" fmla="*/ 1186339 w 1904826"/>
              <a:gd name="connsiteY9" fmla="*/ 451211 h 835577"/>
              <a:gd name="connsiteX10" fmla="*/ 1269884 w 1904826"/>
              <a:gd name="connsiteY10" fmla="*/ 534769 h 835577"/>
              <a:gd name="connsiteX11" fmla="*/ 1320011 w 1904826"/>
              <a:gd name="connsiteY11" fmla="*/ 584904 h 835577"/>
              <a:gd name="connsiteX12" fmla="*/ 1420265 w 1904826"/>
              <a:gd name="connsiteY12" fmla="*/ 618327 h 835577"/>
              <a:gd name="connsiteX13" fmla="*/ 1570646 w 1904826"/>
              <a:gd name="connsiteY13" fmla="*/ 651750 h 835577"/>
              <a:gd name="connsiteX14" fmla="*/ 1721027 w 1904826"/>
              <a:gd name="connsiteY14" fmla="*/ 685173 h 835577"/>
              <a:gd name="connsiteX15" fmla="*/ 1854699 w 1904826"/>
              <a:gd name="connsiteY15" fmla="*/ 802154 h 835577"/>
              <a:gd name="connsiteX16" fmla="*/ 1904826 w 1904826"/>
              <a:gd name="connsiteY16" fmla="*/ 835577 h 835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4826" h="835577">
                <a:moveTo>
                  <a:pt x="0" y="0"/>
                </a:moveTo>
                <a:cubicBezTo>
                  <a:pt x="133672" y="5570"/>
                  <a:pt x="268046" y="1935"/>
                  <a:pt x="401016" y="16711"/>
                </a:cubicBezTo>
                <a:cubicBezTo>
                  <a:pt x="420976" y="18929"/>
                  <a:pt x="433181" y="41152"/>
                  <a:pt x="451143" y="50134"/>
                </a:cubicBezTo>
                <a:cubicBezTo>
                  <a:pt x="466896" y="58012"/>
                  <a:pt x="484561" y="61275"/>
                  <a:pt x="501270" y="66846"/>
                </a:cubicBezTo>
                <a:cubicBezTo>
                  <a:pt x="532660" y="108706"/>
                  <a:pt x="559634" y="151241"/>
                  <a:pt x="601524" y="183827"/>
                </a:cubicBezTo>
                <a:cubicBezTo>
                  <a:pt x="633227" y="208488"/>
                  <a:pt x="668360" y="228391"/>
                  <a:pt x="701778" y="250673"/>
                </a:cubicBezTo>
                <a:cubicBezTo>
                  <a:pt x="754007" y="285498"/>
                  <a:pt x="780575" y="309564"/>
                  <a:pt x="852159" y="317519"/>
                </a:cubicBezTo>
                <a:lnTo>
                  <a:pt x="1002540" y="334231"/>
                </a:lnTo>
                <a:cubicBezTo>
                  <a:pt x="1035958" y="345372"/>
                  <a:pt x="1083256" y="338343"/>
                  <a:pt x="1102794" y="367654"/>
                </a:cubicBezTo>
                <a:cubicBezTo>
                  <a:pt x="1147351" y="434498"/>
                  <a:pt x="1119502" y="406646"/>
                  <a:pt x="1186339" y="451211"/>
                </a:cubicBezTo>
                <a:cubicBezTo>
                  <a:pt x="1247606" y="543126"/>
                  <a:pt x="1186337" y="465136"/>
                  <a:pt x="1269884" y="534769"/>
                </a:cubicBezTo>
                <a:cubicBezTo>
                  <a:pt x="1288037" y="549899"/>
                  <a:pt x="1299354" y="573426"/>
                  <a:pt x="1320011" y="584904"/>
                </a:cubicBezTo>
                <a:cubicBezTo>
                  <a:pt x="1350803" y="602013"/>
                  <a:pt x="1386091" y="609782"/>
                  <a:pt x="1420265" y="618327"/>
                </a:cubicBezTo>
                <a:cubicBezTo>
                  <a:pt x="1491778" y="636207"/>
                  <a:pt x="1492872" y="637607"/>
                  <a:pt x="1570646" y="651750"/>
                </a:cubicBezTo>
                <a:cubicBezTo>
                  <a:pt x="1700038" y="675280"/>
                  <a:pt x="1632644" y="655708"/>
                  <a:pt x="1721027" y="685173"/>
                </a:cubicBezTo>
                <a:cubicBezTo>
                  <a:pt x="1776722" y="768729"/>
                  <a:pt x="1737735" y="724166"/>
                  <a:pt x="1854699" y="802154"/>
                </a:cubicBezTo>
                <a:lnTo>
                  <a:pt x="1904826" y="835577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s-ES">
              <a:solidFill>
                <a:prstClr val="white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4618021" y="4846277"/>
            <a:ext cx="301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s-ES" dirty="0">
                <a:solidFill>
                  <a:prstClr val="white"/>
                </a:solidFill>
              </a:rPr>
              <a:t>Variabilidad en la enfermedad 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4433251" y="5646575"/>
            <a:ext cx="666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s-ES" dirty="0">
                <a:solidFill>
                  <a:prstClr val="white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228713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81010" y="567113"/>
            <a:ext cx="3290108" cy="194362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9" name="Conector recto 8"/>
          <p:cNvCxnSpPr/>
          <p:nvPr/>
        </p:nvCxnSpPr>
        <p:spPr>
          <a:xfrm>
            <a:off x="723900" y="2182813"/>
            <a:ext cx="2835275" cy="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 flipV="1">
            <a:off x="723900" y="650875"/>
            <a:ext cx="0" cy="1531938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Marco 17"/>
          <p:cNvSpPr/>
          <p:nvPr/>
        </p:nvSpPr>
        <p:spPr>
          <a:xfrm>
            <a:off x="723703" y="904458"/>
            <a:ext cx="3059222" cy="469211"/>
          </a:xfrm>
          <a:prstGeom prst="fram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1" name="Forma libre 20"/>
          <p:cNvSpPr>
            <a:spLocks/>
          </p:cNvSpPr>
          <p:nvPr/>
        </p:nvSpPr>
        <p:spPr bwMode="auto">
          <a:xfrm>
            <a:off x="723900" y="1065213"/>
            <a:ext cx="3001963" cy="596900"/>
          </a:xfrm>
          <a:custGeom>
            <a:avLst/>
            <a:gdLst>
              <a:gd name="T0" fmla="*/ 0 w 3001502"/>
              <a:gd name="T1" fmla="*/ 153950 h 596557"/>
              <a:gd name="T2" fmla="*/ 153923 w 3001502"/>
              <a:gd name="T3" fmla="*/ 76975 h 596557"/>
              <a:gd name="T4" fmla="*/ 269365 w 3001502"/>
              <a:gd name="T5" fmla="*/ 0 h 596557"/>
              <a:gd name="T6" fmla="*/ 327087 w 3001502"/>
              <a:gd name="T7" fmla="*/ 19243 h 596557"/>
              <a:gd name="T8" fmla="*/ 404048 w 3001502"/>
              <a:gd name="T9" fmla="*/ 96218 h 596557"/>
              <a:gd name="T10" fmla="*/ 442529 w 3001502"/>
              <a:gd name="T11" fmla="*/ 38487 h 596557"/>
              <a:gd name="T12" fmla="*/ 577212 w 3001502"/>
              <a:gd name="T13" fmla="*/ 38487 h 596557"/>
              <a:gd name="T14" fmla="*/ 615693 w 3001502"/>
              <a:gd name="T15" fmla="*/ 96218 h 596557"/>
              <a:gd name="T16" fmla="*/ 673414 w 3001502"/>
              <a:gd name="T17" fmla="*/ 76975 h 596557"/>
              <a:gd name="T18" fmla="*/ 750375 w 3001502"/>
              <a:gd name="T19" fmla="*/ 57731 h 596557"/>
              <a:gd name="T20" fmla="*/ 808097 w 3001502"/>
              <a:gd name="T21" fmla="*/ 76975 h 596557"/>
              <a:gd name="T22" fmla="*/ 827337 w 3001502"/>
              <a:gd name="T23" fmla="*/ 134706 h 596557"/>
              <a:gd name="T24" fmla="*/ 904299 w 3001502"/>
              <a:gd name="T25" fmla="*/ 250169 h 596557"/>
              <a:gd name="T26" fmla="*/ 981260 w 3001502"/>
              <a:gd name="T27" fmla="*/ 365631 h 596557"/>
              <a:gd name="T28" fmla="*/ 1019741 w 3001502"/>
              <a:gd name="T29" fmla="*/ 423363 h 596557"/>
              <a:gd name="T30" fmla="*/ 1096703 w 3001502"/>
              <a:gd name="T31" fmla="*/ 558069 h 596557"/>
              <a:gd name="T32" fmla="*/ 1154424 w 3001502"/>
              <a:gd name="T33" fmla="*/ 596557 h 596557"/>
              <a:gd name="T34" fmla="*/ 1212145 w 3001502"/>
              <a:gd name="T35" fmla="*/ 577313 h 596557"/>
              <a:gd name="T36" fmla="*/ 1289107 w 3001502"/>
              <a:gd name="T37" fmla="*/ 461850 h 596557"/>
              <a:gd name="T38" fmla="*/ 1404549 w 3001502"/>
              <a:gd name="T39" fmla="*/ 481094 h 596557"/>
              <a:gd name="T40" fmla="*/ 1519991 w 3001502"/>
              <a:gd name="T41" fmla="*/ 558069 h 596557"/>
              <a:gd name="T42" fmla="*/ 1577713 w 3001502"/>
              <a:gd name="T43" fmla="*/ 538825 h 596557"/>
              <a:gd name="T44" fmla="*/ 1712395 w 3001502"/>
              <a:gd name="T45" fmla="*/ 481094 h 596557"/>
              <a:gd name="T46" fmla="*/ 1731636 w 3001502"/>
              <a:gd name="T47" fmla="*/ 538825 h 596557"/>
              <a:gd name="T48" fmla="*/ 1808597 w 3001502"/>
              <a:gd name="T49" fmla="*/ 558069 h 596557"/>
              <a:gd name="T50" fmla="*/ 1866319 w 3001502"/>
              <a:gd name="T51" fmla="*/ 577313 h 596557"/>
              <a:gd name="T52" fmla="*/ 1904799 w 3001502"/>
              <a:gd name="T53" fmla="*/ 519581 h 596557"/>
              <a:gd name="T54" fmla="*/ 1962521 w 3001502"/>
              <a:gd name="T55" fmla="*/ 307900 h 596557"/>
              <a:gd name="T56" fmla="*/ 2058723 w 3001502"/>
              <a:gd name="T57" fmla="*/ 173194 h 596557"/>
              <a:gd name="T58" fmla="*/ 2116444 w 3001502"/>
              <a:gd name="T59" fmla="*/ 153950 h 596557"/>
              <a:gd name="T60" fmla="*/ 2193405 w 3001502"/>
              <a:gd name="T61" fmla="*/ 38487 h 596557"/>
              <a:gd name="T62" fmla="*/ 2231886 w 3001502"/>
              <a:gd name="T63" fmla="*/ 96218 h 596557"/>
              <a:gd name="T64" fmla="*/ 2347329 w 3001502"/>
              <a:gd name="T65" fmla="*/ 134706 h 596557"/>
              <a:gd name="T66" fmla="*/ 2405050 w 3001502"/>
              <a:gd name="T67" fmla="*/ 115462 h 596557"/>
              <a:gd name="T68" fmla="*/ 2616694 w 3001502"/>
              <a:gd name="T69" fmla="*/ 153950 h 596557"/>
              <a:gd name="T70" fmla="*/ 2674415 w 3001502"/>
              <a:gd name="T71" fmla="*/ 96218 h 596557"/>
              <a:gd name="T72" fmla="*/ 2809098 w 3001502"/>
              <a:gd name="T73" fmla="*/ 96218 h 596557"/>
              <a:gd name="T74" fmla="*/ 2866819 w 3001502"/>
              <a:gd name="T75" fmla="*/ 115462 h 596557"/>
              <a:gd name="T76" fmla="*/ 3001502 w 3001502"/>
              <a:gd name="T77" fmla="*/ 96218 h 59655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3001502" h="596557">
                <a:moveTo>
                  <a:pt x="0" y="153950"/>
                </a:moveTo>
                <a:cubicBezTo>
                  <a:pt x="68005" y="126743"/>
                  <a:pt x="100721" y="121318"/>
                  <a:pt x="153923" y="76975"/>
                </a:cubicBezTo>
                <a:cubicBezTo>
                  <a:pt x="250005" y="-3108"/>
                  <a:pt x="167925" y="33818"/>
                  <a:pt x="269365" y="0"/>
                </a:cubicBezTo>
                <a:cubicBezTo>
                  <a:pt x="288606" y="6414"/>
                  <a:pt x="312747" y="4900"/>
                  <a:pt x="327087" y="19243"/>
                </a:cubicBezTo>
                <a:cubicBezTo>
                  <a:pt x="429700" y="121873"/>
                  <a:pt x="250135" y="44907"/>
                  <a:pt x="404048" y="96218"/>
                </a:cubicBezTo>
                <a:cubicBezTo>
                  <a:pt x="416875" y="76974"/>
                  <a:pt x="424471" y="52936"/>
                  <a:pt x="442529" y="38487"/>
                </a:cubicBezTo>
                <a:cubicBezTo>
                  <a:pt x="488534" y="1677"/>
                  <a:pt x="528559" y="26322"/>
                  <a:pt x="577212" y="38487"/>
                </a:cubicBezTo>
                <a:cubicBezTo>
                  <a:pt x="590039" y="57731"/>
                  <a:pt x="594221" y="87628"/>
                  <a:pt x="615693" y="96218"/>
                </a:cubicBezTo>
                <a:cubicBezTo>
                  <a:pt x="634523" y="103752"/>
                  <a:pt x="653913" y="82548"/>
                  <a:pt x="673414" y="76975"/>
                </a:cubicBezTo>
                <a:cubicBezTo>
                  <a:pt x="698840" y="69709"/>
                  <a:pt x="724721" y="64146"/>
                  <a:pt x="750375" y="57731"/>
                </a:cubicBezTo>
                <a:cubicBezTo>
                  <a:pt x="769616" y="64146"/>
                  <a:pt x="793757" y="62632"/>
                  <a:pt x="808097" y="76975"/>
                </a:cubicBezTo>
                <a:cubicBezTo>
                  <a:pt x="822439" y="91319"/>
                  <a:pt x="817487" y="116974"/>
                  <a:pt x="827337" y="134706"/>
                </a:cubicBezTo>
                <a:cubicBezTo>
                  <a:pt x="849797" y="175141"/>
                  <a:pt x="878645" y="211681"/>
                  <a:pt x="904299" y="250169"/>
                </a:cubicBezTo>
                <a:lnTo>
                  <a:pt x="981260" y="365631"/>
                </a:lnTo>
                <a:cubicBezTo>
                  <a:pt x="994087" y="384875"/>
                  <a:pt x="1009400" y="402677"/>
                  <a:pt x="1019741" y="423363"/>
                </a:cubicBezTo>
                <a:cubicBezTo>
                  <a:pt x="1034831" y="453548"/>
                  <a:pt x="1069507" y="530868"/>
                  <a:pt x="1096703" y="558069"/>
                </a:cubicBezTo>
                <a:cubicBezTo>
                  <a:pt x="1113054" y="574423"/>
                  <a:pt x="1135184" y="583728"/>
                  <a:pt x="1154424" y="596557"/>
                </a:cubicBezTo>
                <a:cubicBezTo>
                  <a:pt x="1173664" y="590142"/>
                  <a:pt x="1197805" y="591655"/>
                  <a:pt x="1212145" y="577313"/>
                </a:cubicBezTo>
                <a:cubicBezTo>
                  <a:pt x="1244849" y="544604"/>
                  <a:pt x="1289107" y="461850"/>
                  <a:pt x="1289107" y="461850"/>
                </a:cubicBezTo>
                <a:cubicBezTo>
                  <a:pt x="1327588" y="468265"/>
                  <a:pt x="1368539" y="466087"/>
                  <a:pt x="1404549" y="481094"/>
                </a:cubicBezTo>
                <a:cubicBezTo>
                  <a:pt x="1447241" y="498885"/>
                  <a:pt x="1519991" y="558069"/>
                  <a:pt x="1519991" y="558069"/>
                </a:cubicBezTo>
                <a:cubicBezTo>
                  <a:pt x="1539232" y="551654"/>
                  <a:pt x="1559072" y="546816"/>
                  <a:pt x="1577713" y="538825"/>
                </a:cubicBezTo>
                <a:cubicBezTo>
                  <a:pt x="1744145" y="467485"/>
                  <a:pt x="1577025" y="526226"/>
                  <a:pt x="1712395" y="481094"/>
                </a:cubicBezTo>
                <a:cubicBezTo>
                  <a:pt x="1718809" y="500338"/>
                  <a:pt x="1715798" y="526152"/>
                  <a:pt x="1731636" y="538825"/>
                </a:cubicBezTo>
                <a:cubicBezTo>
                  <a:pt x="1752283" y="555346"/>
                  <a:pt x="1783171" y="550803"/>
                  <a:pt x="1808597" y="558069"/>
                </a:cubicBezTo>
                <a:cubicBezTo>
                  <a:pt x="1828098" y="563642"/>
                  <a:pt x="1847078" y="570898"/>
                  <a:pt x="1866319" y="577313"/>
                </a:cubicBezTo>
                <a:cubicBezTo>
                  <a:pt x="1879146" y="558069"/>
                  <a:pt x="1895408" y="540715"/>
                  <a:pt x="1904799" y="519581"/>
                </a:cubicBezTo>
                <a:cubicBezTo>
                  <a:pt x="2054636" y="182386"/>
                  <a:pt x="1853883" y="597652"/>
                  <a:pt x="1962521" y="307900"/>
                </a:cubicBezTo>
                <a:cubicBezTo>
                  <a:pt x="1968903" y="290879"/>
                  <a:pt x="2056306" y="175208"/>
                  <a:pt x="2058723" y="173194"/>
                </a:cubicBezTo>
                <a:cubicBezTo>
                  <a:pt x="2074303" y="160209"/>
                  <a:pt x="2097204" y="160365"/>
                  <a:pt x="2116444" y="153950"/>
                </a:cubicBezTo>
                <a:cubicBezTo>
                  <a:pt x="2122477" y="129813"/>
                  <a:pt x="2130131" y="25830"/>
                  <a:pt x="2193405" y="38487"/>
                </a:cubicBezTo>
                <a:cubicBezTo>
                  <a:pt x="2216083" y="43023"/>
                  <a:pt x="2212275" y="83959"/>
                  <a:pt x="2231886" y="96218"/>
                </a:cubicBezTo>
                <a:cubicBezTo>
                  <a:pt x="2266282" y="117719"/>
                  <a:pt x="2347329" y="134706"/>
                  <a:pt x="2347329" y="134706"/>
                </a:cubicBezTo>
                <a:cubicBezTo>
                  <a:pt x="2366569" y="128291"/>
                  <a:pt x="2384769" y="115462"/>
                  <a:pt x="2405050" y="115462"/>
                </a:cubicBezTo>
                <a:cubicBezTo>
                  <a:pt x="2513830" y="115462"/>
                  <a:pt x="2535521" y="126887"/>
                  <a:pt x="2616694" y="153950"/>
                </a:cubicBezTo>
                <a:cubicBezTo>
                  <a:pt x="2635934" y="134706"/>
                  <a:pt x="2651774" y="111315"/>
                  <a:pt x="2674415" y="96218"/>
                </a:cubicBezTo>
                <a:cubicBezTo>
                  <a:pt x="2725459" y="62183"/>
                  <a:pt x="2753875" y="80437"/>
                  <a:pt x="2809098" y="96218"/>
                </a:cubicBezTo>
                <a:cubicBezTo>
                  <a:pt x="2828599" y="101791"/>
                  <a:pt x="2847579" y="109047"/>
                  <a:pt x="2866819" y="115462"/>
                </a:cubicBezTo>
                <a:lnTo>
                  <a:pt x="3001502" y="96218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blurRad="63500" dist="12700" dir="5400000" sx="102000" sy="102000" rotWithShape="0">
              <a:srgbClr val="000000">
                <a:alpha val="31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s-CO"/>
          </a:p>
        </p:txBody>
      </p:sp>
      <p:sp>
        <p:nvSpPr>
          <p:cNvPr id="22" name="Rectángulo 21"/>
          <p:cNvSpPr/>
          <p:nvPr/>
        </p:nvSpPr>
        <p:spPr>
          <a:xfrm>
            <a:off x="5503419" y="567113"/>
            <a:ext cx="3290108" cy="194362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3" name="Rectángulo 22"/>
          <p:cNvSpPr/>
          <p:nvPr/>
        </p:nvSpPr>
        <p:spPr>
          <a:xfrm>
            <a:off x="2520492" y="3425392"/>
            <a:ext cx="4098205" cy="255942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24" name="Conector recto 23"/>
          <p:cNvCxnSpPr/>
          <p:nvPr/>
        </p:nvCxnSpPr>
        <p:spPr>
          <a:xfrm>
            <a:off x="2868613" y="5638800"/>
            <a:ext cx="3422650" cy="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>
            <a:off x="5705475" y="2173288"/>
            <a:ext cx="2835275" cy="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 flipV="1">
            <a:off x="5734050" y="685800"/>
            <a:ext cx="0" cy="1531938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 flipV="1">
            <a:off x="2905125" y="3746500"/>
            <a:ext cx="0" cy="18923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Marco 28"/>
          <p:cNvSpPr/>
          <p:nvPr/>
        </p:nvSpPr>
        <p:spPr>
          <a:xfrm>
            <a:off x="5734304" y="904458"/>
            <a:ext cx="3059222" cy="469211"/>
          </a:xfrm>
          <a:prstGeom prst="fram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3" name="Forma libre 32"/>
          <p:cNvSpPr>
            <a:spLocks/>
          </p:cNvSpPr>
          <p:nvPr/>
        </p:nvSpPr>
        <p:spPr bwMode="auto">
          <a:xfrm>
            <a:off x="5734050" y="1077913"/>
            <a:ext cx="2981325" cy="711200"/>
          </a:xfrm>
          <a:custGeom>
            <a:avLst/>
            <a:gdLst>
              <a:gd name="T0" fmla="*/ 0 w 2982262"/>
              <a:gd name="T1" fmla="*/ 134707 h 712020"/>
              <a:gd name="T2" fmla="*/ 96202 w 2982262"/>
              <a:gd name="T3" fmla="*/ 96219 h 712020"/>
              <a:gd name="T4" fmla="*/ 153923 w 2982262"/>
              <a:gd name="T5" fmla="*/ 76975 h 712020"/>
              <a:gd name="T6" fmla="*/ 211645 w 2982262"/>
              <a:gd name="T7" fmla="*/ 96219 h 712020"/>
              <a:gd name="T8" fmla="*/ 365568 w 2982262"/>
              <a:gd name="T9" fmla="*/ 115463 h 712020"/>
              <a:gd name="T10" fmla="*/ 423289 w 2982262"/>
              <a:gd name="T11" fmla="*/ 134707 h 712020"/>
              <a:gd name="T12" fmla="*/ 481010 w 2982262"/>
              <a:gd name="T13" fmla="*/ 96219 h 712020"/>
              <a:gd name="T14" fmla="*/ 538731 w 2982262"/>
              <a:gd name="T15" fmla="*/ 76975 h 712020"/>
              <a:gd name="T16" fmla="*/ 634933 w 2982262"/>
              <a:gd name="T17" fmla="*/ 96219 h 712020"/>
              <a:gd name="T18" fmla="*/ 673414 w 2982262"/>
              <a:gd name="T19" fmla="*/ 153951 h 712020"/>
              <a:gd name="T20" fmla="*/ 750376 w 2982262"/>
              <a:gd name="T21" fmla="*/ 327145 h 712020"/>
              <a:gd name="T22" fmla="*/ 769616 w 2982262"/>
              <a:gd name="T23" fmla="*/ 384876 h 712020"/>
              <a:gd name="T24" fmla="*/ 962020 w 2982262"/>
              <a:gd name="T25" fmla="*/ 577314 h 712020"/>
              <a:gd name="T26" fmla="*/ 1019741 w 2982262"/>
              <a:gd name="T27" fmla="*/ 615801 h 712020"/>
              <a:gd name="T28" fmla="*/ 1212145 w 2982262"/>
              <a:gd name="T29" fmla="*/ 635045 h 712020"/>
              <a:gd name="T30" fmla="*/ 1269867 w 2982262"/>
              <a:gd name="T31" fmla="*/ 673532 h 712020"/>
              <a:gd name="T32" fmla="*/ 1385309 w 2982262"/>
              <a:gd name="T33" fmla="*/ 712020 h 712020"/>
              <a:gd name="T34" fmla="*/ 1539232 w 2982262"/>
              <a:gd name="T35" fmla="*/ 692776 h 712020"/>
              <a:gd name="T36" fmla="*/ 1789357 w 2982262"/>
              <a:gd name="T37" fmla="*/ 673532 h 712020"/>
              <a:gd name="T38" fmla="*/ 1866319 w 2982262"/>
              <a:gd name="T39" fmla="*/ 558070 h 712020"/>
              <a:gd name="T40" fmla="*/ 1981761 w 2982262"/>
              <a:gd name="T41" fmla="*/ 481095 h 712020"/>
              <a:gd name="T42" fmla="*/ 2020242 w 2982262"/>
              <a:gd name="T43" fmla="*/ 327145 h 712020"/>
              <a:gd name="T44" fmla="*/ 2058723 w 2982262"/>
              <a:gd name="T45" fmla="*/ 211682 h 712020"/>
              <a:gd name="T46" fmla="*/ 2135685 w 2982262"/>
              <a:gd name="T47" fmla="*/ 173194 h 712020"/>
              <a:gd name="T48" fmla="*/ 2154925 w 2982262"/>
              <a:gd name="T49" fmla="*/ 115463 h 712020"/>
              <a:gd name="T50" fmla="*/ 2347329 w 2982262"/>
              <a:gd name="T51" fmla="*/ 96219 h 712020"/>
              <a:gd name="T52" fmla="*/ 2424291 w 2982262"/>
              <a:gd name="T53" fmla="*/ 115463 h 712020"/>
              <a:gd name="T54" fmla="*/ 2558973 w 2982262"/>
              <a:gd name="T55" fmla="*/ 96219 h 712020"/>
              <a:gd name="T56" fmla="*/ 2616695 w 2982262"/>
              <a:gd name="T57" fmla="*/ 76975 h 712020"/>
              <a:gd name="T58" fmla="*/ 2751377 w 2982262"/>
              <a:gd name="T59" fmla="*/ 57732 h 712020"/>
              <a:gd name="T60" fmla="*/ 2866820 w 2982262"/>
              <a:gd name="T61" fmla="*/ 0 h 712020"/>
              <a:gd name="T62" fmla="*/ 2982262 w 2982262"/>
              <a:gd name="T63" fmla="*/ 38488 h 71202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982262" h="712020">
                <a:moveTo>
                  <a:pt x="0" y="134707"/>
                </a:moveTo>
                <a:cubicBezTo>
                  <a:pt x="32067" y="121878"/>
                  <a:pt x="63863" y="108348"/>
                  <a:pt x="96202" y="96219"/>
                </a:cubicBezTo>
                <a:cubicBezTo>
                  <a:pt x="115192" y="89097"/>
                  <a:pt x="133642" y="76975"/>
                  <a:pt x="153923" y="76975"/>
                </a:cubicBezTo>
                <a:cubicBezTo>
                  <a:pt x="174205" y="76975"/>
                  <a:pt x="191690" y="92590"/>
                  <a:pt x="211645" y="96219"/>
                </a:cubicBezTo>
                <a:cubicBezTo>
                  <a:pt x="262518" y="105470"/>
                  <a:pt x="314260" y="109048"/>
                  <a:pt x="365568" y="115463"/>
                </a:cubicBezTo>
                <a:cubicBezTo>
                  <a:pt x="384808" y="121878"/>
                  <a:pt x="403284" y="138042"/>
                  <a:pt x="423289" y="134707"/>
                </a:cubicBezTo>
                <a:cubicBezTo>
                  <a:pt x="446100" y="130905"/>
                  <a:pt x="460327" y="106563"/>
                  <a:pt x="481010" y="96219"/>
                </a:cubicBezTo>
                <a:cubicBezTo>
                  <a:pt x="499150" y="87147"/>
                  <a:pt x="519491" y="83390"/>
                  <a:pt x="538731" y="76975"/>
                </a:cubicBezTo>
                <a:cubicBezTo>
                  <a:pt x="570798" y="83390"/>
                  <a:pt x="606540" y="79992"/>
                  <a:pt x="634933" y="96219"/>
                </a:cubicBezTo>
                <a:cubicBezTo>
                  <a:pt x="655012" y="107695"/>
                  <a:pt x="664023" y="132817"/>
                  <a:pt x="673414" y="153951"/>
                </a:cubicBezTo>
                <a:cubicBezTo>
                  <a:pt x="765001" y="360056"/>
                  <a:pt x="663289" y="196490"/>
                  <a:pt x="750376" y="327145"/>
                </a:cubicBezTo>
                <a:cubicBezTo>
                  <a:pt x="756789" y="346389"/>
                  <a:pt x="759766" y="367144"/>
                  <a:pt x="769616" y="384876"/>
                </a:cubicBezTo>
                <a:cubicBezTo>
                  <a:pt x="845066" y="520709"/>
                  <a:pt x="835257" y="492790"/>
                  <a:pt x="962020" y="577314"/>
                </a:cubicBezTo>
                <a:cubicBezTo>
                  <a:pt x="981260" y="590143"/>
                  <a:pt x="996731" y="613500"/>
                  <a:pt x="1019741" y="615801"/>
                </a:cubicBezTo>
                <a:lnTo>
                  <a:pt x="1212145" y="635045"/>
                </a:lnTo>
                <a:cubicBezTo>
                  <a:pt x="1231386" y="647874"/>
                  <a:pt x="1248735" y="664139"/>
                  <a:pt x="1269867" y="673532"/>
                </a:cubicBezTo>
                <a:cubicBezTo>
                  <a:pt x="1306933" y="690009"/>
                  <a:pt x="1385309" y="712020"/>
                  <a:pt x="1385309" y="712020"/>
                </a:cubicBezTo>
                <a:cubicBezTo>
                  <a:pt x="1436617" y="705605"/>
                  <a:pt x="1487758" y="697679"/>
                  <a:pt x="1539232" y="692776"/>
                </a:cubicBezTo>
                <a:cubicBezTo>
                  <a:pt x="1622477" y="684846"/>
                  <a:pt x="1712036" y="705376"/>
                  <a:pt x="1789357" y="673532"/>
                </a:cubicBezTo>
                <a:cubicBezTo>
                  <a:pt x="1832126" y="655918"/>
                  <a:pt x="1827836" y="583730"/>
                  <a:pt x="1866319" y="558070"/>
                </a:cubicBezTo>
                <a:lnTo>
                  <a:pt x="1981761" y="481095"/>
                </a:lnTo>
                <a:cubicBezTo>
                  <a:pt x="2040140" y="305930"/>
                  <a:pt x="1950592" y="582573"/>
                  <a:pt x="2020242" y="327145"/>
                </a:cubicBezTo>
                <a:cubicBezTo>
                  <a:pt x="2030915" y="288005"/>
                  <a:pt x="2022438" y="229828"/>
                  <a:pt x="2058723" y="211682"/>
                </a:cubicBezTo>
                <a:lnTo>
                  <a:pt x="2135685" y="173194"/>
                </a:lnTo>
                <a:cubicBezTo>
                  <a:pt x="2142098" y="153950"/>
                  <a:pt x="2142255" y="131303"/>
                  <a:pt x="2154925" y="115463"/>
                </a:cubicBezTo>
                <a:cubicBezTo>
                  <a:pt x="2209303" y="47478"/>
                  <a:pt x="2270302" y="82212"/>
                  <a:pt x="2347329" y="96219"/>
                </a:cubicBezTo>
                <a:cubicBezTo>
                  <a:pt x="2373346" y="100950"/>
                  <a:pt x="2398637" y="109048"/>
                  <a:pt x="2424291" y="115463"/>
                </a:cubicBezTo>
                <a:cubicBezTo>
                  <a:pt x="2469185" y="109048"/>
                  <a:pt x="2514504" y="105114"/>
                  <a:pt x="2558973" y="96219"/>
                </a:cubicBezTo>
                <a:cubicBezTo>
                  <a:pt x="2578861" y="92241"/>
                  <a:pt x="2596807" y="80953"/>
                  <a:pt x="2616695" y="76975"/>
                </a:cubicBezTo>
                <a:cubicBezTo>
                  <a:pt x="2661164" y="68080"/>
                  <a:pt x="2706483" y="64146"/>
                  <a:pt x="2751377" y="57732"/>
                </a:cubicBezTo>
                <a:cubicBezTo>
                  <a:pt x="2780557" y="38275"/>
                  <a:pt x="2826991" y="0"/>
                  <a:pt x="2866820" y="0"/>
                </a:cubicBezTo>
                <a:cubicBezTo>
                  <a:pt x="2912257" y="0"/>
                  <a:pt x="2944773" y="19740"/>
                  <a:pt x="2982262" y="38488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blurRad="63500" dist="12700" dir="5400000" sx="102000" sy="102000" rotWithShape="0">
              <a:srgbClr val="000000">
                <a:alpha val="31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s-CO"/>
          </a:p>
        </p:txBody>
      </p:sp>
      <p:cxnSp>
        <p:nvCxnSpPr>
          <p:cNvPr id="34" name="Conector recto 33"/>
          <p:cNvCxnSpPr/>
          <p:nvPr/>
        </p:nvCxnSpPr>
        <p:spPr>
          <a:xfrm flipV="1">
            <a:off x="6656388" y="1752600"/>
            <a:ext cx="374650" cy="225425"/>
          </a:xfrm>
          <a:prstGeom prst="line">
            <a:avLst/>
          </a:prstGeom>
          <a:ln>
            <a:solidFill>
              <a:srgbClr val="660066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ol 39"/>
          <p:cNvSpPr/>
          <p:nvPr/>
        </p:nvSpPr>
        <p:spPr>
          <a:xfrm>
            <a:off x="6815808" y="1527622"/>
            <a:ext cx="353759" cy="449968"/>
          </a:xfrm>
          <a:prstGeom prst="sun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0268" name="CuadroTexto 41"/>
          <p:cNvSpPr txBox="1">
            <a:spLocks noChangeArrowheads="1"/>
          </p:cNvSpPr>
          <p:nvPr/>
        </p:nvSpPr>
        <p:spPr bwMode="auto">
          <a:xfrm>
            <a:off x="5483225" y="1924050"/>
            <a:ext cx="1509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r>
              <a:rPr lang="es-ES" sz="1200">
                <a:solidFill>
                  <a:srgbClr val="660066"/>
                </a:solidFill>
              </a:rPr>
              <a:t>INTERVENCION MEDICA</a:t>
            </a:r>
          </a:p>
        </p:txBody>
      </p:sp>
      <p:sp>
        <p:nvSpPr>
          <p:cNvPr id="45" name="Marco 44"/>
          <p:cNvSpPr/>
          <p:nvPr/>
        </p:nvSpPr>
        <p:spPr>
          <a:xfrm>
            <a:off x="2905301" y="4039643"/>
            <a:ext cx="3713396" cy="521131"/>
          </a:xfrm>
          <a:prstGeom prst="fram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48" name="Forma libre 47"/>
          <p:cNvSpPr>
            <a:spLocks/>
          </p:cNvSpPr>
          <p:nvPr/>
        </p:nvSpPr>
        <p:spPr bwMode="auto">
          <a:xfrm>
            <a:off x="2924175" y="4233863"/>
            <a:ext cx="2982913" cy="1270000"/>
          </a:xfrm>
          <a:custGeom>
            <a:avLst/>
            <a:gdLst>
              <a:gd name="T0" fmla="*/ 0 w 2982262"/>
              <a:gd name="T1" fmla="*/ 38488 h 1270089"/>
              <a:gd name="T2" fmla="*/ 269365 w 2982262"/>
              <a:gd name="T3" fmla="*/ 38488 h 1270089"/>
              <a:gd name="T4" fmla="*/ 327087 w 2982262"/>
              <a:gd name="T5" fmla="*/ 76975 h 1270089"/>
              <a:gd name="T6" fmla="*/ 384808 w 2982262"/>
              <a:gd name="T7" fmla="*/ 96219 h 1270089"/>
              <a:gd name="T8" fmla="*/ 500250 w 2982262"/>
              <a:gd name="T9" fmla="*/ 0 h 1270089"/>
              <a:gd name="T10" fmla="*/ 557971 w 2982262"/>
              <a:gd name="T11" fmla="*/ 19244 h 1270089"/>
              <a:gd name="T12" fmla="*/ 673414 w 2982262"/>
              <a:gd name="T13" fmla="*/ 96219 h 1270089"/>
              <a:gd name="T14" fmla="*/ 750375 w 2982262"/>
              <a:gd name="T15" fmla="*/ 57732 h 1270089"/>
              <a:gd name="T16" fmla="*/ 846577 w 2982262"/>
              <a:gd name="T17" fmla="*/ 192438 h 1270089"/>
              <a:gd name="T18" fmla="*/ 904299 w 2982262"/>
              <a:gd name="T19" fmla="*/ 230926 h 1270089"/>
              <a:gd name="T20" fmla="*/ 942779 w 2982262"/>
              <a:gd name="T21" fmla="*/ 346388 h 1270089"/>
              <a:gd name="T22" fmla="*/ 981260 w 2982262"/>
              <a:gd name="T23" fmla="*/ 404120 h 1270089"/>
              <a:gd name="T24" fmla="*/ 1058222 w 2982262"/>
              <a:gd name="T25" fmla="*/ 577314 h 1270089"/>
              <a:gd name="T26" fmla="*/ 1135183 w 2982262"/>
              <a:gd name="T27" fmla="*/ 673532 h 1270089"/>
              <a:gd name="T28" fmla="*/ 1173664 w 2982262"/>
              <a:gd name="T29" fmla="*/ 808239 h 1270089"/>
              <a:gd name="T30" fmla="*/ 1231385 w 2982262"/>
              <a:gd name="T31" fmla="*/ 827483 h 1270089"/>
              <a:gd name="T32" fmla="*/ 1289107 w 2982262"/>
              <a:gd name="T33" fmla="*/ 885214 h 1270089"/>
              <a:gd name="T34" fmla="*/ 1327587 w 2982262"/>
              <a:gd name="T35" fmla="*/ 942945 h 1270089"/>
              <a:gd name="T36" fmla="*/ 1385309 w 2982262"/>
              <a:gd name="T37" fmla="*/ 962189 h 1270089"/>
              <a:gd name="T38" fmla="*/ 1481511 w 2982262"/>
              <a:gd name="T39" fmla="*/ 1039164 h 1270089"/>
              <a:gd name="T40" fmla="*/ 1539232 w 2982262"/>
              <a:gd name="T41" fmla="*/ 1096895 h 1270089"/>
              <a:gd name="T42" fmla="*/ 1673915 w 2982262"/>
              <a:gd name="T43" fmla="*/ 1154627 h 1270089"/>
              <a:gd name="T44" fmla="*/ 1731636 w 2982262"/>
              <a:gd name="T45" fmla="*/ 1193114 h 1270089"/>
              <a:gd name="T46" fmla="*/ 1962521 w 2982262"/>
              <a:gd name="T47" fmla="*/ 1270089 h 1270089"/>
              <a:gd name="T48" fmla="*/ 2385809 w 2982262"/>
              <a:gd name="T49" fmla="*/ 1250846 h 1270089"/>
              <a:gd name="T50" fmla="*/ 2443531 w 2982262"/>
              <a:gd name="T51" fmla="*/ 1231602 h 1270089"/>
              <a:gd name="T52" fmla="*/ 2520492 w 2982262"/>
              <a:gd name="T53" fmla="*/ 1212358 h 1270089"/>
              <a:gd name="T54" fmla="*/ 2539733 w 2982262"/>
              <a:gd name="T55" fmla="*/ 1154627 h 1270089"/>
              <a:gd name="T56" fmla="*/ 2655175 w 2982262"/>
              <a:gd name="T57" fmla="*/ 1058408 h 1270089"/>
              <a:gd name="T58" fmla="*/ 2712896 w 2982262"/>
              <a:gd name="T59" fmla="*/ 1039164 h 1270089"/>
              <a:gd name="T60" fmla="*/ 2770617 w 2982262"/>
              <a:gd name="T61" fmla="*/ 923701 h 1270089"/>
              <a:gd name="T62" fmla="*/ 2828339 w 2982262"/>
              <a:gd name="T63" fmla="*/ 904458 h 1270089"/>
              <a:gd name="T64" fmla="*/ 2886060 w 2982262"/>
              <a:gd name="T65" fmla="*/ 865970 h 1270089"/>
              <a:gd name="T66" fmla="*/ 2905300 w 2982262"/>
              <a:gd name="T67" fmla="*/ 808239 h 1270089"/>
              <a:gd name="T68" fmla="*/ 2982262 w 2982262"/>
              <a:gd name="T69" fmla="*/ 731264 h 127008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982262" h="1270089">
                <a:moveTo>
                  <a:pt x="0" y="38488"/>
                </a:moveTo>
                <a:cubicBezTo>
                  <a:pt x="117407" y="15002"/>
                  <a:pt x="127175" y="2934"/>
                  <a:pt x="269365" y="38488"/>
                </a:cubicBezTo>
                <a:cubicBezTo>
                  <a:pt x="291800" y="44098"/>
                  <a:pt x="306404" y="66632"/>
                  <a:pt x="327087" y="76975"/>
                </a:cubicBezTo>
                <a:cubicBezTo>
                  <a:pt x="345227" y="86046"/>
                  <a:pt x="365568" y="89804"/>
                  <a:pt x="384808" y="96219"/>
                </a:cubicBezTo>
                <a:cubicBezTo>
                  <a:pt x="419850" y="49488"/>
                  <a:pt x="434141" y="0"/>
                  <a:pt x="500250" y="0"/>
                </a:cubicBezTo>
                <a:cubicBezTo>
                  <a:pt x="520531" y="0"/>
                  <a:pt x="540243" y="9393"/>
                  <a:pt x="557971" y="19244"/>
                </a:cubicBezTo>
                <a:cubicBezTo>
                  <a:pt x="598400" y="41708"/>
                  <a:pt x="673414" y="96219"/>
                  <a:pt x="673414" y="96219"/>
                </a:cubicBezTo>
                <a:cubicBezTo>
                  <a:pt x="699068" y="83390"/>
                  <a:pt x="721981" y="61789"/>
                  <a:pt x="750375" y="57732"/>
                </a:cubicBezTo>
                <a:cubicBezTo>
                  <a:pt x="854684" y="42828"/>
                  <a:pt x="785482" y="151701"/>
                  <a:pt x="846577" y="192438"/>
                </a:cubicBezTo>
                <a:lnTo>
                  <a:pt x="904299" y="230926"/>
                </a:lnTo>
                <a:cubicBezTo>
                  <a:pt x="917126" y="269413"/>
                  <a:pt x="920279" y="312631"/>
                  <a:pt x="942779" y="346388"/>
                </a:cubicBezTo>
                <a:cubicBezTo>
                  <a:pt x="955606" y="365632"/>
                  <a:pt x="971869" y="382986"/>
                  <a:pt x="981260" y="404120"/>
                </a:cubicBezTo>
                <a:cubicBezTo>
                  <a:pt x="1072847" y="610225"/>
                  <a:pt x="971135" y="446659"/>
                  <a:pt x="1058222" y="577314"/>
                </a:cubicBezTo>
                <a:cubicBezTo>
                  <a:pt x="1121123" y="766054"/>
                  <a:pt x="1019144" y="499445"/>
                  <a:pt x="1135183" y="673532"/>
                </a:cubicBezTo>
                <a:cubicBezTo>
                  <a:pt x="1136176" y="675022"/>
                  <a:pt x="1163830" y="798403"/>
                  <a:pt x="1173664" y="808239"/>
                </a:cubicBezTo>
                <a:cubicBezTo>
                  <a:pt x="1188004" y="822582"/>
                  <a:pt x="1212145" y="821068"/>
                  <a:pt x="1231385" y="827483"/>
                </a:cubicBezTo>
                <a:cubicBezTo>
                  <a:pt x="1250626" y="846727"/>
                  <a:pt x="1271688" y="864307"/>
                  <a:pt x="1289107" y="885214"/>
                </a:cubicBezTo>
                <a:cubicBezTo>
                  <a:pt x="1303911" y="902982"/>
                  <a:pt x="1309529" y="928496"/>
                  <a:pt x="1327587" y="942945"/>
                </a:cubicBezTo>
                <a:cubicBezTo>
                  <a:pt x="1343423" y="955616"/>
                  <a:pt x="1366068" y="955774"/>
                  <a:pt x="1385309" y="962189"/>
                </a:cubicBezTo>
                <a:cubicBezTo>
                  <a:pt x="1471370" y="1091306"/>
                  <a:pt x="1369986" y="964802"/>
                  <a:pt x="1481511" y="1039164"/>
                </a:cubicBezTo>
                <a:cubicBezTo>
                  <a:pt x="1504152" y="1054260"/>
                  <a:pt x="1517090" y="1081076"/>
                  <a:pt x="1539232" y="1096895"/>
                </a:cubicBezTo>
                <a:cubicBezTo>
                  <a:pt x="1632652" y="1163636"/>
                  <a:pt x="1590171" y="1112748"/>
                  <a:pt x="1673915" y="1154627"/>
                </a:cubicBezTo>
                <a:cubicBezTo>
                  <a:pt x="1694598" y="1164970"/>
                  <a:pt x="1709904" y="1185210"/>
                  <a:pt x="1731636" y="1193114"/>
                </a:cubicBezTo>
                <a:cubicBezTo>
                  <a:pt x="2064850" y="1314304"/>
                  <a:pt x="1756111" y="1166868"/>
                  <a:pt x="1962521" y="1270089"/>
                </a:cubicBezTo>
                <a:cubicBezTo>
                  <a:pt x="2103617" y="1263675"/>
                  <a:pt x="2245017" y="1262111"/>
                  <a:pt x="2385809" y="1250846"/>
                </a:cubicBezTo>
                <a:cubicBezTo>
                  <a:pt x="2406026" y="1249228"/>
                  <a:pt x="2424030" y="1237175"/>
                  <a:pt x="2443531" y="1231602"/>
                </a:cubicBezTo>
                <a:cubicBezTo>
                  <a:pt x="2468957" y="1224336"/>
                  <a:pt x="2494838" y="1218773"/>
                  <a:pt x="2520492" y="1212358"/>
                </a:cubicBezTo>
                <a:cubicBezTo>
                  <a:pt x="2526906" y="1193114"/>
                  <a:pt x="2528483" y="1171505"/>
                  <a:pt x="2539733" y="1154627"/>
                </a:cubicBezTo>
                <a:cubicBezTo>
                  <a:pt x="2561010" y="1122707"/>
                  <a:pt x="2619678" y="1076160"/>
                  <a:pt x="2655175" y="1058408"/>
                </a:cubicBezTo>
                <a:cubicBezTo>
                  <a:pt x="2673315" y="1049337"/>
                  <a:pt x="2693656" y="1045579"/>
                  <a:pt x="2712896" y="1039164"/>
                </a:cubicBezTo>
                <a:cubicBezTo>
                  <a:pt x="2725569" y="1001138"/>
                  <a:pt x="2736712" y="950830"/>
                  <a:pt x="2770617" y="923701"/>
                </a:cubicBezTo>
                <a:cubicBezTo>
                  <a:pt x="2786453" y="911030"/>
                  <a:pt x="2809098" y="910872"/>
                  <a:pt x="2828339" y="904458"/>
                </a:cubicBezTo>
                <a:cubicBezTo>
                  <a:pt x="2847579" y="891629"/>
                  <a:pt x="2871615" y="884029"/>
                  <a:pt x="2886060" y="865970"/>
                </a:cubicBezTo>
                <a:cubicBezTo>
                  <a:pt x="2898730" y="850130"/>
                  <a:pt x="2896230" y="826382"/>
                  <a:pt x="2905300" y="808239"/>
                </a:cubicBezTo>
                <a:cubicBezTo>
                  <a:pt x="2936257" y="746314"/>
                  <a:pt x="2932694" y="756051"/>
                  <a:pt x="2982262" y="731264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blurRad="63500" dist="12700" dir="5400000" sx="102000" sy="102000" rotWithShape="0">
              <a:srgbClr val="000000">
                <a:alpha val="31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s-CO"/>
          </a:p>
        </p:txBody>
      </p:sp>
      <p:cxnSp>
        <p:nvCxnSpPr>
          <p:cNvPr id="49" name="Conector recto 48"/>
          <p:cNvCxnSpPr>
            <a:stCxn id="48" idx="34"/>
          </p:cNvCxnSpPr>
          <p:nvPr/>
        </p:nvCxnSpPr>
        <p:spPr>
          <a:xfrm flipV="1">
            <a:off x="5907088" y="4926013"/>
            <a:ext cx="38100" cy="38100"/>
          </a:xfrm>
          <a:prstGeom prst="line">
            <a:avLst/>
          </a:prstGeom>
          <a:ln>
            <a:solidFill>
              <a:srgbClr val="FF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Sol 53"/>
          <p:cNvSpPr/>
          <p:nvPr/>
        </p:nvSpPr>
        <p:spPr>
          <a:xfrm>
            <a:off x="4592551" y="5276159"/>
            <a:ext cx="358136" cy="362267"/>
          </a:xfrm>
          <a:prstGeom prst="sun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0" name="Llamada con línea 1 (borde y barra de énfasis) 59"/>
          <p:cNvSpPr/>
          <p:nvPr/>
        </p:nvSpPr>
        <p:spPr>
          <a:xfrm>
            <a:off x="3102274" y="4927234"/>
            <a:ext cx="914400" cy="612648"/>
          </a:xfrm>
          <a:prstGeom prst="accentBorderCallout1">
            <a:avLst>
              <a:gd name="adj1" fmla="val 65866"/>
              <a:gd name="adj2" fmla="val 105291"/>
              <a:gd name="adj3" fmla="val 81089"/>
              <a:gd name="adj4" fmla="val 159458"/>
            </a:avLst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>
                <a:solidFill>
                  <a:schemeClr val="bg1"/>
                </a:solidFill>
              </a:rPr>
              <a:t>SOPORTE VITAL</a:t>
            </a:r>
          </a:p>
        </p:txBody>
      </p:sp>
      <p:sp>
        <p:nvSpPr>
          <p:cNvPr id="62" name="Rectángulo 61"/>
          <p:cNvSpPr/>
          <p:nvPr/>
        </p:nvSpPr>
        <p:spPr>
          <a:xfrm>
            <a:off x="237065" y="2613392"/>
            <a:ext cx="3850082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ea typeface="+mn-ea"/>
              </a:rPr>
              <a:t>enfermedad leve</a:t>
            </a:r>
          </a:p>
        </p:txBody>
      </p:sp>
      <p:sp>
        <p:nvSpPr>
          <p:cNvPr id="63" name="Rectángulo 62"/>
          <p:cNvSpPr/>
          <p:nvPr/>
        </p:nvSpPr>
        <p:spPr>
          <a:xfrm>
            <a:off x="2335721" y="5984814"/>
            <a:ext cx="4491259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ea typeface="+mn-ea"/>
              </a:rPr>
              <a:t>Enfermedad CRITICA</a:t>
            </a:r>
          </a:p>
        </p:txBody>
      </p:sp>
      <p:sp>
        <p:nvSpPr>
          <p:cNvPr id="64" name="Rectángulo 63"/>
          <p:cNvSpPr/>
          <p:nvPr/>
        </p:nvSpPr>
        <p:spPr>
          <a:xfrm>
            <a:off x="4841007" y="2656582"/>
            <a:ext cx="4387464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ea typeface="+mn-ea"/>
              </a:rPr>
              <a:t>Enfermedad Severa</a:t>
            </a:r>
          </a:p>
        </p:txBody>
      </p:sp>
    </p:spTree>
    <p:extLst>
      <p:ext uri="{BB962C8B-B14F-4D97-AF65-F5344CB8AC3E}">
        <p14:creationId xmlns:p14="http://schemas.microsoft.com/office/powerpoint/2010/main" val="825112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GSRC</a:t>
            </a:r>
            <a:endParaRPr lang="es-ES" dirty="0"/>
          </a:p>
        </p:txBody>
      </p:sp>
      <p:cxnSp>
        <p:nvCxnSpPr>
          <p:cNvPr id="4" name="Conector recto 3"/>
          <p:cNvCxnSpPr/>
          <p:nvPr/>
        </p:nvCxnSpPr>
        <p:spPr>
          <a:xfrm>
            <a:off x="1824361" y="1417638"/>
            <a:ext cx="0" cy="1473459"/>
          </a:xfrm>
          <a:prstGeom prst="line">
            <a:avLst/>
          </a:prstGeom>
          <a:ln>
            <a:solidFill>
              <a:srgbClr val="CCFF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1824361" y="2891097"/>
            <a:ext cx="1918455" cy="0"/>
          </a:xfrm>
          <a:prstGeom prst="line">
            <a:avLst/>
          </a:prstGeom>
          <a:ln>
            <a:solidFill>
              <a:srgbClr val="CCFF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1824361" y="2355594"/>
            <a:ext cx="19184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1824361" y="1786168"/>
            <a:ext cx="20855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orma libre 16"/>
          <p:cNvSpPr/>
          <p:nvPr/>
        </p:nvSpPr>
        <p:spPr>
          <a:xfrm>
            <a:off x="1837991" y="1890960"/>
            <a:ext cx="2071916" cy="337650"/>
          </a:xfrm>
          <a:custGeom>
            <a:avLst/>
            <a:gdLst>
              <a:gd name="connsiteX0" fmla="*/ 0 w 2670017"/>
              <a:gd name="connsiteY0" fmla="*/ 285075 h 337650"/>
              <a:gd name="connsiteX1" fmla="*/ 129610 w 2670017"/>
              <a:gd name="connsiteY1" fmla="*/ 181412 h 337650"/>
              <a:gd name="connsiteX2" fmla="*/ 181454 w 2670017"/>
              <a:gd name="connsiteY2" fmla="*/ 77748 h 337650"/>
              <a:gd name="connsiteX3" fmla="*/ 336986 w 2670017"/>
              <a:gd name="connsiteY3" fmla="*/ 0 h 337650"/>
              <a:gd name="connsiteX4" fmla="*/ 414753 w 2670017"/>
              <a:gd name="connsiteY4" fmla="*/ 25916 h 337650"/>
              <a:gd name="connsiteX5" fmla="*/ 466597 w 2670017"/>
              <a:gd name="connsiteY5" fmla="*/ 103664 h 337650"/>
              <a:gd name="connsiteX6" fmla="*/ 544363 w 2670017"/>
              <a:gd name="connsiteY6" fmla="*/ 181412 h 337650"/>
              <a:gd name="connsiteX7" fmla="*/ 622129 w 2670017"/>
              <a:gd name="connsiteY7" fmla="*/ 336907 h 337650"/>
              <a:gd name="connsiteX8" fmla="*/ 777661 w 2670017"/>
              <a:gd name="connsiteY8" fmla="*/ 285075 h 337650"/>
              <a:gd name="connsiteX9" fmla="*/ 855427 w 2670017"/>
              <a:gd name="connsiteY9" fmla="*/ 129580 h 337650"/>
              <a:gd name="connsiteX10" fmla="*/ 933193 w 2670017"/>
              <a:gd name="connsiteY10" fmla="*/ 103664 h 337650"/>
              <a:gd name="connsiteX11" fmla="*/ 1010959 w 2670017"/>
              <a:gd name="connsiteY11" fmla="*/ 51832 h 337650"/>
              <a:gd name="connsiteX12" fmla="*/ 1140570 w 2670017"/>
              <a:gd name="connsiteY12" fmla="*/ 77748 h 337650"/>
              <a:gd name="connsiteX13" fmla="*/ 1244258 w 2670017"/>
              <a:gd name="connsiteY13" fmla="*/ 233244 h 337650"/>
              <a:gd name="connsiteX14" fmla="*/ 1399790 w 2670017"/>
              <a:gd name="connsiteY14" fmla="*/ 285075 h 337650"/>
              <a:gd name="connsiteX15" fmla="*/ 1503478 w 2670017"/>
              <a:gd name="connsiteY15" fmla="*/ 259159 h 337650"/>
              <a:gd name="connsiteX16" fmla="*/ 1607166 w 2670017"/>
              <a:gd name="connsiteY16" fmla="*/ 103664 h 337650"/>
              <a:gd name="connsiteX17" fmla="*/ 1736777 w 2670017"/>
              <a:gd name="connsiteY17" fmla="*/ 0 h 337650"/>
              <a:gd name="connsiteX18" fmla="*/ 1814543 w 2670017"/>
              <a:gd name="connsiteY18" fmla="*/ 51832 h 337650"/>
              <a:gd name="connsiteX19" fmla="*/ 1944153 w 2670017"/>
              <a:gd name="connsiteY19" fmla="*/ 181412 h 337650"/>
              <a:gd name="connsiteX20" fmla="*/ 2073763 w 2670017"/>
              <a:gd name="connsiteY20" fmla="*/ 310991 h 337650"/>
              <a:gd name="connsiteX21" fmla="*/ 2177451 w 2670017"/>
              <a:gd name="connsiteY21" fmla="*/ 285075 h 337650"/>
              <a:gd name="connsiteX22" fmla="*/ 2229295 w 2670017"/>
              <a:gd name="connsiteY22" fmla="*/ 207328 h 337650"/>
              <a:gd name="connsiteX23" fmla="*/ 2307062 w 2670017"/>
              <a:gd name="connsiteY23" fmla="*/ 155496 h 337650"/>
              <a:gd name="connsiteX24" fmla="*/ 2410750 w 2670017"/>
              <a:gd name="connsiteY24" fmla="*/ 25916 h 337650"/>
              <a:gd name="connsiteX25" fmla="*/ 2514438 w 2670017"/>
              <a:gd name="connsiteY25" fmla="*/ 181412 h 337650"/>
              <a:gd name="connsiteX26" fmla="*/ 2669970 w 2670017"/>
              <a:gd name="connsiteY26" fmla="*/ 310991 h 33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670017" h="337650">
                <a:moveTo>
                  <a:pt x="0" y="285075"/>
                </a:moveTo>
                <a:cubicBezTo>
                  <a:pt x="43203" y="250521"/>
                  <a:pt x="93175" y="223042"/>
                  <a:pt x="129610" y="181412"/>
                </a:cubicBezTo>
                <a:cubicBezTo>
                  <a:pt x="155055" y="152339"/>
                  <a:pt x="156717" y="107425"/>
                  <a:pt x="181454" y="77748"/>
                </a:cubicBezTo>
                <a:cubicBezTo>
                  <a:pt x="220109" y="31373"/>
                  <a:pt x="283912" y="17687"/>
                  <a:pt x="336986" y="0"/>
                </a:cubicBezTo>
                <a:cubicBezTo>
                  <a:pt x="362908" y="8639"/>
                  <a:pt x="393415" y="8849"/>
                  <a:pt x="414753" y="25916"/>
                </a:cubicBezTo>
                <a:cubicBezTo>
                  <a:pt x="439079" y="45372"/>
                  <a:pt x="446653" y="79737"/>
                  <a:pt x="466597" y="103664"/>
                </a:cubicBezTo>
                <a:cubicBezTo>
                  <a:pt x="490066" y="131820"/>
                  <a:pt x="518441" y="155496"/>
                  <a:pt x="544363" y="181412"/>
                </a:cubicBezTo>
                <a:cubicBezTo>
                  <a:pt x="552035" y="204422"/>
                  <a:pt x="587173" y="332539"/>
                  <a:pt x="622129" y="336907"/>
                </a:cubicBezTo>
                <a:cubicBezTo>
                  <a:pt x="676354" y="343684"/>
                  <a:pt x="725817" y="302352"/>
                  <a:pt x="777661" y="285075"/>
                </a:cubicBezTo>
                <a:cubicBezTo>
                  <a:pt x="794739" y="233853"/>
                  <a:pt x="809746" y="166117"/>
                  <a:pt x="855427" y="129580"/>
                </a:cubicBezTo>
                <a:cubicBezTo>
                  <a:pt x="876765" y="112514"/>
                  <a:pt x="908753" y="115881"/>
                  <a:pt x="933193" y="103664"/>
                </a:cubicBezTo>
                <a:cubicBezTo>
                  <a:pt x="961058" y="89735"/>
                  <a:pt x="985037" y="69109"/>
                  <a:pt x="1010959" y="51832"/>
                </a:cubicBezTo>
                <a:cubicBezTo>
                  <a:pt x="1054163" y="60471"/>
                  <a:pt x="1105789" y="50702"/>
                  <a:pt x="1140570" y="77748"/>
                </a:cubicBezTo>
                <a:cubicBezTo>
                  <a:pt x="1189750" y="115990"/>
                  <a:pt x="1185155" y="213548"/>
                  <a:pt x="1244258" y="233244"/>
                </a:cubicBezTo>
                <a:lnTo>
                  <a:pt x="1399790" y="285075"/>
                </a:lnTo>
                <a:cubicBezTo>
                  <a:pt x="1434353" y="276436"/>
                  <a:pt x="1476664" y="282616"/>
                  <a:pt x="1503478" y="259159"/>
                </a:cubicBezTo>
                <a:cubicBezTo>
                  <a:pt x="1550367" y="218141"/>
                  <a:pt x="1563109" y="147710"/>
                  <a:pt x="1607166" y="103664"/>
                </a:cubicBezTo>
                <a:cubicBezTo>
                  <a:pt x="1681042" y="29807"/>
                  <a:pt x="1638677" y="65385"/>
                  <a:pt x="1736777" y="0"/>
                </a:cubicBezTo>
                <a:cubicBezTo>
                  <a:pt x="1762699" y="17277"/>
                  <a:pt x="1792513" y="29807"/>
                  <a:pt x="1814543" y="51832"/>
                </a:cubicBezTo>
                <a:cubicBezTo>
                  <a:pt x="1987360" y="224609"/>
                  <a:pt x="1736768" y="43187"/>
                  <a:pt x="1944153" y="181412"/>
                </a:cubicBezTo>
                <a:cubicBezTo>
                  <a:pt x="1973264" y="225068"/>
                  <a:pt x="2010097" y="301898"/>
                  <a:pt x="2073763" y="310991"/>
                </a:cubicBezTo>
                <a:cubicBezTo>
                  <a:pt x="2109031" y="316028"/>
                  <a:pt x="2142888" y="293714"/>
                  <a:pt x="2177451" y="285075"/>
                </a:cubicBezTo>
                <a:cubicBezTo>
                  <a:pt x="2194732" y="259159"/>
                  <a:pt x="2207267" y="229351"/>
                  <a:pt x="2229295" y="207328"/>
                </a:cubicBezTo>
                <a:cubicBezTo>
                  <a:pt x="2251326" y="185303"/>
                  <a:pt x="2287598" y="179820"/>
                  <a:pt x="2307062" y="155496"/>
                </a:cubicBezTo>
                <a:cubicBezTo>
                  <a:pt x="2450166" y="-23341"/>
                  <a:pt x="2187862" y="174474"/>
                  <a:pt x="2410750" y="25916"/>
                </a:cubicBezTo>
                <a:cubicBezTo>
                  <a:pt x="2445313" y="77748"/>
                  <a:pt x="2462598" y="146861"/>
                  <a:pt x="2514438" y="181412"/>
                </a:cubicBezTo>
                <a:cubicBezTo>
                  <a:pt x="2677158" y="289866"/>
                  <a:pt x="2669970" y="222771"/>
                  <a:pt x="2669970" y="310991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s-ES">
              <a:solidFill>
                <a:prstClr val="white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4029299" y="1786168"/>
            <a:ext cx="2140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s-ES" dirty="0">
                <a:solidFill>
                  <a:prstClr val="white"/>
                </a:solidFill>
              </a:rPr>
              <a:t>Variabilidad en salud 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3766988" y="2881180"/>
            <a:ext cx="666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s-ES" dirty="0">
                <a:solidFill>
                  <a:prstClr val="white"/>
                </a:solidFill>
              </a:rPr>
              <a:t>T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308363" y="1616687"/>
            <a:ext cx="1406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s-ES" dirty="0">
                <a:solidFill>
                  <a:prstClr val="white"/>
                </a:solidFill>
              </a:rPr>
              <a:t>Negentropía</a:t>
            </a:r>
          </a:p>
          <a:p>
            <a:pPr defTabSz="457200"/>
            <a:r>
              <a:rPr lang="es-ES" dirty="0">
                <a:solidFill>
                  <a:prstClr val="white"/>
                </a:solidFill>
              </a:rPr>
              <a:t>Organización </a:t>
            </a:r>
          </a:p>
        </p:txBody>
      </p:sp>
      <p:cxnSp>
        <p:nvCxnSpPr>
          <p:cNvPr id="21" name="Conector recto 20"/>
          <p:cNvCxnSpPr/>
          <p:nvPr/>
        </p:nvCxnSpPr>
        <p:spPr>
          <a:xfrm>
            <a:off x="1824361" y="3419039"/>
            <a:ext cx="0" cy="1283968"/>
          </a:xfrm>
          <a:prstGeom prst="line">
            <a:avLst/>
          </a:prstGeom>
          <a:ln>
            <a:solidFill>
              <a:srgbClr val="CCFF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/>
        </p:nvCxnSpPr>
        <p:spPr>
          <a:xfrm>
            <a:off x="1851621" y="4701080"/>
            <a:ext cx="2085546" cy="1927"/>
          </a:xfrm>
          <a:prstGeom prst="line">
            <a:avLst/>
          </a:prstGeom>
          <a:ln>
            <a:solidFill>
              <a:srgbClr val="CCFF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>
            <a:off x="1787215" y="4191145"/>
            <a:ext cx="21499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>
            <a:off x="1824361" y="3790792"/>
            <a:ext cx="20855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uadroTexto 25"/>
          <p:cNvSpPr txBox="1"/>
          <p:nvPr/>
        </p:nvSpPr>
        <p:spPr>
          <a:xfrm>
            <a:off x="275438" y="5523044"/>
            <a:ext cx="1406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s-ES" dirty="0">
                <a:solidFill>
                  <a:prstClr val="white"/>
                </a:solidFill>
              </a:rPr>
              <a:t>Negentropía</a:t>
            </a:r>
          </a:p>
          <a:p>
            <a:pPr defTabSz="457200"/>
            <a:r>
              <a:rPr lang="es-ES" dirty="0">
                <a:solidFill>
                  <a:prstClr val="white"/>
                </a:solidFill>
              </a:rPr>
              <a:t>Organización </a:t>
            </a:r>
          </a:p>
        </p:txBody>
      </p:sp>
      <p:sp>
        <p:nvSpPr>
          <p:cNvPr id="3" name="Forma libre 2"/>
          <p:cNvSpPr/>
          <p:nvPr/>
        </p:nvSpPr>
        <p:spPr>
          <a:xfrm>
            <a:off x="1824361" y="5693372"/>
            <a:ext cx="1904826" cy="835577"/>
          </a:xfrm>
          <a:custGeom>
            <a:avLst/>
            <a:gdLst>
              <a:gd name="connsiteX0" fmla="*/ 0 w 1904826"/>
              <a:gd name="connsiteY0" fmla="*/ 0 h 835577"/>
              <a:gd name="connsiteX1" fmla="*/ 401016 w 1904826"/>
              <a:gd name="connsiteY1" fmla="*/ 16711 h 835577"/>
              <a:gd name="connsiteX2" fmla="*/ 451143 w 1904826"/>
              <a:gd name="connsiteY2" fmla="*/ 50134 h 835577"/>
              <a:gd name="connsiteX3" fmla="*/ 501270 w 1904826"/>
              <a:gd name="connsiteY3" fmla="*/ 66846 h 835577"/>
              <a:gd name="connsiteX4" fmla="*/ 601524 w 1904826"/>
              <a:gd name="connsiteY4" fmla="*/ 183827 h 835577"/>
              <a:gd name="connsiteX5" fmla="*/ 701778 w 1904826"/>
              <a:gd name="connsiteY5" fmla="*/ 250673 h 835577"/>
              <a:gd name="connsiteX6" fmla="*/ 852159 w 1904826"/>
              <a:gd name="connsiteY6" fmla="*/ 317519 h 835577"/>
              <a:gd name="connsiteX7" fmla="*/ 1002540 w 1904826"/>
              <a:gd name="connsiteY7" fmla="*/ 334231 h 835577"/>
              <a:gd name="connsiteX8" fmla="*/ 1102794 w 1904826"/>
              <a:gd name="connsiteY8" fmla="*/ 367654 h 835577"/>
              <a:gd name="connsiteX9" fmla="*/ 1186339 w 1904826"/>
              <a:gd name="connsiteY9" fmla="*/ 451211 h 835577"/>
              <a:gd name="connsiteX10" fmla="*/ 1269884 w 1904826"/>
              <a:gd name="connsiteY10" fmla="*/ 534769 h 835577"/>
              <a:gd name="connsiteX11" fmla="*/ 1320011 w 1904826"/>
              <a:gd name="connsiteY11" fmla="*/ 584904 h 835577"/>
              <a:gd name="connsiteX12" fmla="*/ 1420265 w 1904826"/>
              <a:gd name="connsiteY12" fmla="*/ 618327 h 835577"/>
              <a:gd name="connsiteX13" fmla="*/ 1570646 w 1904826"/>
              <a:gd name="connsiteY13" fmla="*/ 651750 h 835577"/>
              <a:gd name="connsiteX14" fmla="*/ 1721027 w 1904826"/>
              <a:gd name="connsiteY14" fmla="*/ 685173 h 835577"/>
              <a:gd name="connsiteX15" fmla="*/ 1854699 w 1904826"/>
              <a:gd name="connsiteY15" fmla="*/ 802154 h 835577"/>
              <a:gd name="connsiteX16" fmla="*/ 1904826 w 1904826"/>
              <a:gd name="connsiteY16" fmla="*/ 835577 h 835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4826" h="835577">
                <a:moveTo>
                  <a:pt x="0" y="0"/>
                </a:moveTo>
                <a:cubicBezTo>
                  <a:pt x="133672" y="5570"/>
                  <a:pt x="268046" y="1935"/>
                  <a:pt x="401016" y="16711"/>
                </a:cubicBezTo>
                <a:cubicBezTo>
                  <a:pt x="420976" y="18929"/>
                  <a:pt x="433181" y="41152"/>
                  <a:pt x="451143" y="50134"/>
                </a:cubicBezTo>
                <a:cubicBezTo>
                  <a:pt x="466896" y="58012"/>
                  <a:pt x="484561" y="61275"/>
                  <a:pt x="501270" y="66846"/>
                </a:cubicBezTo>
                <a:cubicBezTo>
                  <a:pt x="532660" y="108706"/>
                  <a:pt x="559634" y="151241"/>
                  <a:pt x="601524" y="183827"/>
                </a:cubicBezTo>
                <a:cubicBezTo>
                  <a:pt x="633227" y="208488"/>
                  <a:pt x="668360" y="228391"/>
                  <a:pt x="701778" y="250673"/>
                </a:cubicBezTo>
                <a:cubicBezTo>
                  <a:pt x="754007" y="285498"/>
                  <a:pt x="780575" y="309564"/>
                  <a:pt x="852159" y="317519"/>
                </a:cubicBezTo>
                <a:lnTo>
                  <a:pt x="1002540" y="334231"/>
                </a:lnTo>
                <a:cubicBezTo>
                  <a:pt x="1035958" y="345372"/>
                  <a:pt x="1083256" y="338343"/>
                  <a:pt x="1102794" y="367654"/>
                </a:cubicBezTo>
                <a:cubicBezTo>
                  <a:pt x="1147351" y="434498"/>
                  <a:pt x="1119502" y="406646"/>
                  <a:pt x="1186339" y="451211"/>
                </a:cubicBezTo>
                <a:cubicBezTo>
                  <a:pt x="1247606" y="543126"/>
                  <a:pt x="1186337" y="465136"/>
                  <a:pt x="1269884" y="534769"/>
                </a:cubicBezTo>
                <a:cubicBezTo>
                  <a:pt x="1288037" y="549899"/>
                  <a:pt x="1299354" y="573426"/>
                  <a:pt x="1320011" y="584904"/>
                </a:cubicBezTo>
                <a:cubicBezTo>
                  <a:pt x="1350803" y="602013"/>
                  <a:pt x="1386091" y="609782"/>
                  <a:pt x="1420265" y="618327"/>
                </a:cubicBezTo>
                <a:cubicBezTo>
                  <a:pt x="1491778" y="636207"/>
                  <a:pt x="1492872" y="637607"/>
                  <a:pt x="1570646" y="651750"/>
                </a:cubicBezTo>
                <a:cubicBezTo>
                  <a:pt x="1700038" y="675280"/>
                  <a:pt x="1632644" y="655708"/>
                  <a:pt x="1721027" y="685173"/>
                </a:cubicBezTo>
                <a:cubicBezTo>
                  <a:pt x="1776722" y="768729"/>
                  <a:pt x="1737735" y="724166"/>
                  <a:pt x="1854699" y="802154"/>
                </a:cubicBezTo>
                <a:lnTo>
                  <a:pt x="1904826" y="835577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s-ES">
              <a:solidFill>
                <a:prstClr val="white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4200937" y="5523044"/>
            <a:ext cx="2271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s-ES" dirty="0">
                <a:solidFill>
                  <a:prstClr val="white"/>
                </a:solidFill>
              </a:rPr>
              <a:t>Curso sin intervención 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3854228" y="4664750"/>
            <a:ext cx="666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s-ES" dirty="0">
                <a:solidFill>
                  <a:prstClr val="white"/>
                </a:solidFill>
              </a:rPr>
              <a:t>T</a:t>
            </a:r>
          </a:p>
        </p:txBody>
      </p:sp>
      <p:cxnSp>
        <p:nvCxnSpPr>
          <p:cNvPr id="28" name="Conector recto 27"/>
          <p:cNvCxnSpPr/>
          <p:nvPr/>
        </p:nvCxnSpPr>
        <p:spPr>
          <a:xfrm>
            <a:off x="1837991" y="5177867"/>
            <a:ext cx="0" cy="1283968"/>
          </a:xfrm>
          <a:prstGeom prst="line">
            <a:avLst/>
          </a:prstGeom>
          <a:ln>
            <a:solidFill>
              <a:srgbClr val="CCFF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/>
          <p:cNvCxnSpPr/>
          <p:nvPr/>
        </p:nvCxnSpPr>
        <p:spPr>
          <a:xfrm>
            <a:off x="1837991" y="6471627"/>
            <a:ext cx="2085546" cy="1927"/>
          </a:xfrm>
          <a:prstGeom prst="line">
            <a:avLst/>
          </a:prstGeom>
          <a:ln>
            <a:solidFill>
              <a:srgbClr val="CCFF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/>
          <p:cNvCxnSpPr/>
          <p:nvPr/>
        </p:nvCxnSpPr>
        <p:spPr>
          <a:xfrm>
            <a:off x="1824361" y="6042193"/>
            <a:ext cx="21499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/>
          <p:cNvCxnSpPr/>
          <p:nvPr/>
        </p:nvCxnSpPr>
        <p:spPr>
          <a:xfrm>
            <a:off x="1837991" y="5550199"/>
            <a:ext cx="20855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CuadroTexto 32"/>
          <p:cNvSpPr txBox="1"/>
          <p:nvPr/>
        </p:nvSpPr>
        <p:spPr>
          <a:xfrm>
            <a:off x="275438" y="3419039"/>
            <a:ext cx="1406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s-ES" dirty="0">
                <a:solidFill>
                  <a:prstClr val="white"/>
                </a:solidFill>
              </a:rPr>
              <a:t>Negentropía</a:t>
            </a:r>
          </a:p>
          <a:p>
            <a:pPr defTabSz="457200"/>
            <a:r>
              <a:rPr lang="es-ES" dirty="0">
                <a:solidFill>
                  <a:prstClr val="white"/>
                </a:solidFill>
              </a:rPr>
              <a:t>Organización 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4029299" y="3790792"/>
            <a:ext cx="3507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s-ES" dirty="0">
                <a:solidFill>
                  <a:prstClr val="white"/>
                </a:solidFill>
              </a:rPr>
              <a:t>Enfermedad leve con autocuración</a:t>
            </a:r>
          </a:p>
        </p:txBody>
      </p:sp>
      <p:sp>
        <p:nvSpPr>
          <p:cNvPr id="36" name="Forma libre 35"/>
          <p:cNvSpPr/>
          <p:nvPr/>
        </p:nvSpPr>
        <p:spPr>
          <a:xfrm>
            <a:off x="1888117" y="3873625"/>
            <a:ext cx="1854699" cy="635039"/>
          </a:xfrm>
          <a:custGeom>
            <a:avLst/>
            <a:gdLst>
              <a:gd name="connsiteX0" fmla="*/ 0 w 1854699"/>
              <a:gd name="connsiteY0" fmla="*/ 0 h 635039"/>
              <a:gd name="connsiteX1" fmla="*/ 100254 w 1854699"/>
              <a:gd name="connsiteY1" fmla="*/ 16712 h 635039"/>
              <a:gd name="connsiteX2" fmla="*/ 150381 w 1854699"/>
              <a:gd name="connsiteY2" fmla="*/ 33423 h 635039"/>
              <a:gd name="connsiteX3" fmla="*/ 167090 w 1854699"/>
              <a:gd name="connsiteY3" fmla="*/ 83558 h 635039"/>
              <a:gd name="connsiteX4" fmla="*/ 267344 w 1854699"/>
              <a:gd name="connsiteY4" fmla="*/ 167116 h 635039"/>
              <a:gd name="connsiteX5" fmla="*/ 284053 w 1854699"/>
              <a:gd name="connsiteY5" fmla="*/ 217250 h 635039"/>
              <a:gd name="connsiteX6" fmla="*/ 334180 w 1854699"/>
              <a:gd name="connsiteY6" fmla="*/ 250673 h 635039"/>
              <a:gd name="connsiteX7" fmla="*/ 367598 w 1854699"/>
              <a:gd name="connsiteY7" fmla="*/ 284097 h 635039"/>
              <a:gd name="connsiteX8" fmla="*/ 434434 w 1854699"/>
              <a:gd name="connsiteY8" fmla="*/ 384366 h 635039"/>
              <a:gd name="connsiteX9" fmla="*/ 467852 w 1854699"/>
              <a:gd name="connsiteY9" fmla="*/ 434500 h 635039"/>
              <a:gd name="connsiteX10" fmla="*/ 501270 w 1854699"/>
              <a:gd name="connsiteY10" fmla="*/ 467924 h 635039"/>
              <a:gd name="connsiteX11" fmla="*/ 568106 w 1854699"/>
              <a:gd name="connsiteY11" fmla="*/ 534770 h 635039"/>
              <a:gd name="connsiteX12" fmla="*/ 634942 w 1854699"/>
              <a:gd name="connsiteY12" fmla="*/ 601616 h 635039"/>
              <a:gd name="connsiteX13" fmla="*/ 768614 w 1854699"/>
              <a:gd name="connsiteY13" fmla="*/ 635039 h 635039"/>
              <a:gd name="connsiteX14" fmla="*/ 918995 w 1854699"/>
              <a:gd name="connsiteY14" fmla="*/ 618327 h 635039"/>
              <a:gd name="connsiteX15" fmla="*/ 969122 w 1854699"/>
              <a:gd name="connsiteY15" fmla="*/ 601616 h 635039"/>
              <a:gd name="connsiteX16" fmla="*/ 1035958 w 1854699"/>
              <a:gd name="connsiteY16" fmla="*/ 501347 h 635039"/>
              <a:gd name="connsiteX17" fmla="*/ 1052667 w 1854699"/>
              <a:gd name="connsiteY17" fmla="*/ 451212 h 635039"/>
              <a:gd name="connsiteX18" fmla="*/ 1169630 w 1854699"/>
              <a:gd name="connsiteY18" fmla="*/ 367654 h 635039"/>
              <a:gd name="connsiteX19" fmla="*/ 1236466 w 1854699"/>
              <a:gd name="connsiteY19" fmla="*/ 350943 h 635039"/>
              <a:gd name="connsiteX20" fmla="*/ 1336720 w 1854699"/>
              <a:gd name="connsiteY20" fmla="*/ 317520 h 635039"/>
              <a:gd name="connsiteX21" fmla="*/ 1470392 w 1854699"/>
              <a:gd name="connsiteY21" fmla="*/ 300808 h 635039"/>
              <a:gd name="connsiteX22" fmla="*/ 1537228 w 1854699"/>
              <a:gd name="connsiteY22" fmla="*/ 284097 h 635039"/>
              <a:gd name="connsiteX23" fmla="*/ 1721027 w 1854699"/>
              <a:gd name="connsiteY23" fmla="*/ 267385 h 635039"/>
              <a:gd name="connsiteX24" fmla="*/ 1854699 w 1854699"/>
              <a:gd name="connsiteY24" fmla="*/ 267385 h 63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854699" h="635039">
                <a:moveTo>
                  <a:pt x="0" y="0"/>
                </a:moveTo>
                <a:cubicBezTo>
                  <a:pt x="33418" y="5571"/>
                  <a:pt x="67182" y="9362"/>
                  <a:pt x="100254" y="16712"/>
                </a:cubicBezTo>
                <a:cubicBezTo>
                  <a:pt x="117448" y="20533"/>
                  <a:pt x="137928" y="20968"/>
                  <a:pt x="150381" y="33423"/>
                </a:cubicBezTo>
                <a:cubicBezTo>
                  <a:pt x="162836" y="45880"/>
                  <a:pt x="157320" y="68900"/>
                  <a:pt x="167090" y="83558"/>
                </a:cubicBezTo>
                <a:cubicBezTo>
                  <a:pt x="192821" y="122160"/>
                  <a:pt x="230354" y="142452"/>
                  <a:pt x="267344" y="167116"/>
                </a:cubicBezTo>
                <a:cubicBezTo>
                  <a:pt x="272914" y="183827"/>
                  <a:pt x="273050" y="203494"/>
                  <a:pt x="284053" y="217250"/>
                </a:cubicBezTo>
                <a:cubicBezTo>
                  <a:pt x="296597" y="232933"/>
                  <a:pt x="318499" y="238126"/>
                  <a:pt x="334180" y="250673"/>
                </a:cubicBezTo>
                <a:cubicBezTo>
                  <a:pt x="346482" y="260516"/>
                  <a:pt x="358146" y="271492"/>
                  <a:pt x="367598" y="284097"/>
                </a:cubicBezTo>
                <a:cubicBezTo>
                  <a:pt x="391696" y="316233"/>
                  <a:pt x="412155" y="350943"/>
                  <a:pt x="434434" y="384366"/>
                </a:cubicBezTo>
                <a:cubicBezTo>
                  <a:pt x="445573" y="401077"/>
                  <a:pt x="453652" y="420297"/>
                  <a:pt x="467852" y="434500"/>
                </a:cubicBezTo>
                <a:lnTo>
                  <a:pt x="501270" y="467924"/>
                </a:lnTo>
                <a:cubicBezTo>
                  <a:pt x="545830" y="601622"/>
                  <a:pt x="478989" y="445640"/>
                  <a:pt x="568106" y="534770"/>
                </a:cubicBezTo>
                <a:cubicBezTo>
                  <a:pt x="646077" y="612753"/>
                  <a:pt x="512417" y="568195"/>
                  <a:pt x="634942" y="601616"/>
                </a:cubicBezTo>
                <a:cubicBezTo>
                  <a:pt x="679252" y="613703"/>
                  <a:pt x="768614" y="635039"/>
                  <a:pt x="768614" y="635039"/>
                </a:cubicBezTo>
                <a:cubicBezTo>
                  <a:pt x="818741" y="629468"/>
                  <a:pt x="869246" y="626620"/>
                  <a:pt x="918995" y="618327"/>
                </a:cubicBezTo>
                <a:cubicBezTo>
                  <a:pt x="936368" y="615431"/>
                  <a:pt x="956669" y="614071"/>
                  <a:pt x="969122" y="601616"/>
                </a:cubicBezTo>
                <a:cubicBezTo>
                  <a:pt x="997523" y="573211"/>
                  <a:pt x="1035958" y="501347"/>
                  <a:pt x="1035958" y="501347"/>
                </a:cubicBezTo>
                <a:cubicBezTo>
                  <a:pt x="1041528" y="484635"/>
                  <a:pt x="1042897" y="465870"/>
                  <a:pt x="1052667" y="451212"/>
                </a:cubicBezTo>
                <a:cubicBezTo>
                  <a:pt x="1081026" y="408666"/>
                  <a:pt x="1123165" y="385081"/>
                  <a:pt x="1169630" y="367654"/>
                </a:cubicBezTo>
                <a:cubicBezTo>
                  <a:pt x="1191132" y="359590"/>
                  <a:pt x="1214470" y="357543"/>
                  <a:pt x="1236466" y="350943"/>
                </a:cubicBezTo>
                <a:cubicBezTo>
                  <a:pt x="1270206" y="340820"/>
                  <a:pt x="1301766" y="321890"/>
                  <a:pt x="1336720" y="317520"/>
                </a:cubicBezTo>
                <a:cubicBezTo>
                  <a:pt x="1381277" y="311949"/>
                  <a:pt x="1426099" y="308191"/>
                  <a:pt x="1470392" y="300808"/>
                </a:cubicBezTo>
                <a:cubicBezTo>
                  <a:pt x="1493044" y="297032"/>
                  <a:pt x="1514465" y="287133"/>
                  <a:pt x="1537228" y="284097"/>
                </a:cubicBezTo>
                <a:cubicBezTo>
                  <a:pt x="1598207" y="275965"/>
                  <a:pt x="1659593" y="270619"/>
                  <a:pt x="1721027" y="267385"/>
                </a:cubicBezTo>
                <a:cubicBezTo>
                  <a:pt x="1765523" y="265043"/>
                  <a:pt x="1810142" y="267385"/>
                  <a:pt x="1854699" y="267385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828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3"/>
          <a:srcRect l="-34028" r="-34028"/>
          <a:stretch>
            <a:fillRect/>
          </a:stretch>
        </p:blipFill>
        <p:spPr>
          <a:xfrm>
            <a:off x="-2556792" y="280323"/>
            <a:ext cx="14257584" cy="6317029"/>
          </a:xfrm>
        </p:spPr>
      </p:pic>
    </p:spTree>
    <p:extLst>
      <p:ext uri="{BB962C8B-B14F-4D97-AF65-F5344CB8AC3E}">
        <p14:creationId xmlns:p14="http://schemas.microsoft.com/office/powerpoint/2010/main" val="152940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CO" sz="3200" dirty="0" smtClean="0"/>
              <a:t>Ejercicio clínico Sistemico  </a:t>
            </a:r>
            <a:endParaRPr lang="es-CO" sz="3200" dirty="0"/>
          </a:p>
        </p:txBody>
      </p:sp>
      <p:graphicFrame>
        <p:nvGraphicFramePr>
          <p:cNvPr id="24" name="2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8860012"/>
              </p:ext>
            </p:extLst>
          </p:nvPr>
        </p:nvGraphicFramePr>
        <p:xfrm>
          <a:off x="875408" y="1739949"/>
          <a:ext cx="7257186" cy="3849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8 Conector recto de flecha"/>
          <p:cNvCxnSpPr/>
          <p:nvPr/>
        </p:nvCxnSpPr>
        <p:spPr>
          <a:xfrm>
            <a:off x="3683687" y="3429000"/>
            <a:ext cx="1589148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>
            <a:off x="3682139" y="5905926"/>
            <a:ext cx="1589148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3804149" y="2967045"/>
            <a:ext cx="1319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>
                <a:solidFill>
                  <a:prstClr val="black"/>
                </a:solidFill>
              </a:rPr>
              <a:t>Información</a:t>
            </a:r>
          </a:p>
        </p:txBody>
      </p:sp>
      <p:cxnSp>
        <p:nvCxnSpPr>
          <p:cNvPr id="16" name="15 Conector recto de flecha"/>
          <p:cNvCxnSpPr/>
          <p:nvPr/>
        </p:nvCxnSpPr>
        <p:spPr>
          <a:xfrm>
            <a:off x="3752050" y="4797152"/>
            <a:ext cx="1589147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flipH="1">
            <a:off x="3713062" y="4077072"/>
            <a:ext cx="1527303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3662882" y="3621922"/>
            <a:ext cx="1746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prstClr val="black"/>
                </a:solidFill>
              </a:rPr>
              <a:t>Intervenciones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3591619" y="4229744"/>
            <a:ext cx="1910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>
                <a:solidFill>
                  <a:prstClr val="black"/>
                </a:solidFill>
              </a:rPr>
              <a:t>Retroalimentación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617635" y="5675475"/>
            <a:ext cx="3009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prstClr val="black"/>
                </a:solidFill>
              </a:rPr>
              <a:t>Riesgo de desequilibrio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5501628" y="5090318"/>
            <a:ext cx="26707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prstClr val="black"/>
                </a:solidFill>
              </a:rPr>
              <a:t>Estructura</a:t>
            </a:r>
          </a:p>
          <a:p>
            <a:pPr algn="ctr"/>
            <a:r>
              <a:rPr lang="es-CO" sz="2000" b="1" dirty="0">
                <a:solidFill>
                  <a:prstClr val="black"/>
                </a:solidFill>
              </a:rPr>
              <a:t>Procesos</a:t>
            </a:r>
          </a:p>
          <a:p>
            <a:pPr algn="ctr"/>
            <a:r>
              <a:rPr lang="es-CO" sz="2000" b="1" dirty="0">
                <a:solidFill>
                  <a:prstClr val="black"/>
                </a:solidFill>
              </a:rPr>
              <a:t>Retroalimentación</a:t>
            </a:r>
          </a:p>
          <a:p>
            <a:pPr algn="ctr"/>
            <a:r>
              <a:rPr lang="es-CO" sz="2000" b="1" dirty="0">
                <a:solidFill>
                  <a:prstClr val="black"/>
                </a:solidFill>
              </a:rPr>
              <a:t>Efectividad</a:t>
            </a:r>
          </a:p>
          <a:p>
            <a:pPr algn="ctr"/>
            <a:r>
              <a:rPr lang="es-CO" sz="2000" b="1" dirty="0">
                <a:solidFill>
                  <a:prstClr val="black"/>
                </a:solidFill>
              </a:rPr>
              <a:t>Eficacia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5D02-13EC-4F0D-8253-18CEF71F2699}" type="slidenum">
              <a:rPr lang="es-CO" smtClean="0">
                <a:solidFill>
                  <a:prstClr val="white">
                    <a:tint val="75000"/>
                  </a:prstClr>
                </a:solidFill>
              </a:rPr>
              <a:pPr/>
              <a:t>18</a:t>
            </a:fld>
            <a:endParaRPr lang="es-CO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69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88640"/>
            <a:ext cx="8641504" cy="6496505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5D02-13EC-4F0D-8253-18CEF71F2699}" type="slidenum">
              <a:rPr lang="es-CO" smtClean="0">
                <a:solidFill>
                  <a:prstClr val="white">
                    <a:tint val="75000"/>
                  </a:prstClr>
                </a:solidFill>
              </a:rPr>
              <a:pPr/>
              <a:t>19</a:t>
            </a:fld>
            <a:endParaRPr lang="es-CO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Pentágono 4"/>
          <p:cNvSpPr/>
          <p:nvPr/>
        </p:nvSpPr>
        <p:spPr>
          <a:xfrm rot="12869810">
            <a:off x="653227" y="1975629"/>
            <a:ext cx="2056743" cy="736073"/>
          </a:xfrm>
          <a:prstGeom prst="homePlat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 rot="1868514">
            <a:off x="830114" y="2352294"/>
            <a:ext cx="29523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solidFill>
                  <a:srgbClr val="FF0000"/>
                </a:solidFill>
              </a:rPr>
              <a:t>OBJETIVO</a:t>
            </a:r>
            <a:r>
              <a:rPr lang="es-ES" sz="3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endParaRPr lang="es-ES" sz="3000" dirty="0">
              <a:solidFill>
                <a:srgbClr val="FF0000"/>
              </a:solidFill>
            </a:endParaRPr>
          </a:p>
        </p:txBody>
      </p:sp>
      <p:sp>
        <p:nvSpPr>
          <p:cNvPr id="7" name="Estrella de 12 puntas 6"/>
          <p:cNvSpPr/>
          <p:nvPr/>
        </p:nvSpPr>
        <p:spPr>
          <a:xfrm>
            <a:off x="6084168" y="5301208"/>
            <a:ext cx="2664296" cy="1368152"/>
          </a:xfrm>
          <a:prstGeom prst="star12">
            <a:avLst/>
          </a:prstGeom>
          <a:solidFill>
            <a:srgbClr val="FFFF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PUNTO DE 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REFERENCIA 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0" name="Operación manual 9"/>
          <p:cNvSpPr/>
          <p:nvPr/>
        </p:nvSpPr>
        <p:spPr>
          <a:xfrm rot="9939559" flipH="1">
            <a:off x="6713631" y="2572485"/>
            <a:ext cx="1693401" cy="644221"/>
          </a:xfrm>
          <a:prstGeom prst="flowChartManualOperat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1" name="Operación manual 10"/>
          <p:cNvSpPr/>
          <p:nvPr/>
        </p:nvSpPr>
        <p:spPr>
          <a:xfrm rot="8875386">
            <a:off x="993641" y="5200056"/>
            <a:ext cx="1466774" cy="634350"/>
          </a:xfrm>
          <a:prstGeom prst="flowChartManualOperation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 rot="20626465">
            <a:off x="7149498" y="2540958"/>
            <a:ext cx="951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prstClr val="white"/>
                </a:solidFill>
              </a:rPr>
              <a:t>EFECTO </a:t>
            </a:r>
          </a:p>
          <a:p>
            <a:r>
              <a:rPr lang="es-ES" dirty="0" smtClean="0">
                <a:solidFill>
                  <a:prstClr val="white"/>
                </a:solidFill>
              </a:rPr>
              <a:t>NOCIVO </a:t>
            </a: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 rot="19565981">
            <a:off x="996478" y="5189139"/>
            <a:ext cx="1807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prstClr val="white"/>
                </a:solidFill>
              </a:rPr>
              <a:t>      EFECTO </a:t>
            </a:r>
          </a:p>
          <a:p>
            <a:r>
              <a:rPr lang="es-ES" sz="1400" dirty="0" smtClean="0">
                <a:solidFill>
                  <a:prstClr val="white"/>
                </a:solidFill>
              </a:rPr>
              <a:t>SUBTERAPEUTICO </a:t>
            </a:r>
            <a:endParaRPr lang="es-ES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944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3 Imagen" descr="17_primu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0"/>
            <a:ext cx="38164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245D02-13EC-4F0D-8253-18CEF71F2699}" type="slidenum">
              <a:rPr lang="es-CO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s-CO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377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5D02-13EC-4F0D-8253-18CEF71F2699}" type="slidenum">
              <a:rPr lang="es-CO" smtClean="0">
                <a:solidFill>
                  <a:prstClr val="white">
                    <a:tint val="75000"/>
                  </a:prstClr>
                </a:solidFill>
              </a:rPr>
              <a:pPr/>
              <a:t>20</a:t>
            </a:fld>
            <a:endParaRPr lang="es-CO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62" y="116632"/>
            <a:ext cx="9013542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669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Seguridad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El término </a:t>
            </a:r>
            <a:r>
              <a:rPr lang="es-ES" b="1" dirty="0" smtClean="0"/>
              <a:t>seguridad</a:t>
            </a:r>
            <a:r>
              <a:rPr lang="es-ES" dirty="0" smtClean="0"/>
              <a:t> (del </a:t>
            </a:r>
            <a:r>
              <a:rPr lang="es-ES" dirty="0" smtClean="0">
                <a:hlinkClick r:id="rId2" tooltip="Latín"/>
              </a:rPr>
              <a:t>latín</a:t>
            </a:r>
            <a:r>
              <a:rPr lang="es-ES" dirty="0" smtClean="0"/>
              <a:t> </a:t>
            </a:r>
            <a:r>
              <a:rPr lang="es-ES" i="1" dirty="0" err="1" smtClean="0"/>
              <a:t>securitas</a:t>
            </a:r>
            <a:r>
              <a:rPr lang="es-ES" dirty="0" smtClean="0"/>
              <a:t>) cotidianamente se puede referir a la ausencia de </a:t>
            </a:r>
            <a:r>
              <a:rPr lang="es-ES" dirty="0" smtClean="0">
                <a:solidFill>
                  <a:schemeClr val="tx2"/>
                </a:solidFill>
                <a:hlinkClick r:id="rId3" tooltip="Riesgo"/>
              </a:rPr>
              <a:t>riesgo</a:t>
            </a:r>
            <a:r>
              <a:rPr lang="es-ES" dirty="0" smtClean="0"/>
              <a:t>.</a:t>
            </a:r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Ciencias de la Seguridad: "Ciencia, interdisciplinaria, encargada de evaluar, estudiar y gestionar los riesgos a que se encuentra sometido una persona un bien o el ambiente".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7534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RIESGO </a:t>
            </a:r>
            <a:endParaRPr lang="es-ES" dirty="0"/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2"/>
          <a:srcRect t="2691" b="2691"/>
          <a:stretch>
            <a:fillRect/>
          </a:stretch>
        </p:blipFill>
        <p:spPr/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5D02-13EC-4F0D-8253-18CEF71F2699}" type="slidenum">
              <a:rPr lang="es-CO" smtClean="0">
                <a:solidFill>
                  <a:prstClr val="white">
                    <a:tint val="75000"/>
                  </a:prstClr>
                </a:solidFill>
              </a:rPr>
              <a:pPr/>
              <a:t>22</a:t>
            </a:fld>
            <a:endParaRPr lang="es-CO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356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PELIGRO </a:t>
            </a: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rcRect t="720" b="720"/>
          <a:stretch>
            <a:fillRect/>
          </a:stretch>
        </p:blipFill>
        <p:spPr>
          <a:xfrm>
            <a:off x="124163" y="1412776"/>
            <a:ext cx="8903431" cy="5112568"/>
          </a:xfr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5D02-13EC-4F0D-8253-18CEF71F2699}" type="slidenum">
              <a:rPr lang="es-CO" smtClean="0">
                <a:solidFill>
                  <a:prstClr val="white">
                    <a:tint val="75000"/>
                  </a:prstClr>
                </a:solidFill>
              </a:rPr>
              <a:pPr/>
              <a:t>23</a:t>
            </a:fld>
            <a:endParaRPr lang="es-CO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751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1665" t="-16309" r="-1028" b="-3705"/>
          <a:stretch/>
        </p:blipFill>
        <p:spPr>
          <a:xfrm>
            <a:off x="323850" y="-892175"/>
            <a:ext cx="8654708" cy="7750175"/>
          </a:xfrm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5D02-13EC-4F0D-8253-18CEF71F2699}" type="slidenum">
              <a:rPr lang="es-CO" smtClean="0">
                <a:solidFill>
                  <a:prstClr val="white">
                    <a:tint val="75000"/>
                  </a:prstClr>
                </a:solidFill>
              </a:rPr>
              <a:pPr/>
              <a:t>24</a:t>
            </a:fld>
            <a:endParaRPr lang="es-CO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920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RIESGO CLINICO</a:t>
            </a:r>
            <a:endParaRPr lang="es-CO" b="1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CO" b="1" dirty="0" smtClean="0"/>
              <a:t>RIESGO INHERENTE</a:t>
            </a:r>
          </a:p>
          <a:p>
            <a:r>
              <a:rPr lang="es-CO" dirty="0" smtClean="0"/>
              <a:t>Edad</a:t>
            </a:r>
          </a:p>
          <a:p>
            <a:r>
              <a:rPr lang="es-CO" dirty="0" smtClean="0"/>
              <a:t>Patología</a:t>
            </a:r>
          </a:p>
          <a:p>
            <a:r>
              <a:rPr lang="es-CO" dirty="0" err="1" smtClean="0"/>
              <a:t>Enf</a:t>
            </a:r>
            <a:r>
              <a:rPr lang="es-CO" dirty="0" smtClean="0"/>
              <a:t>.  concurrentes</a:t>
            </a:r>
          </a:p>
          <a:p>
            <a:r>
              <a:rPr lang="es-CO" dirty="0" smtClean="0"/>
              <a:t>Evolución previa</a:t>
            </a:r>
            <a:endParaRPr lang="es-CO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CO" b="1" dirty="0" smtClean="0"/>
              <a:t>RIESGO GENERADO</a:t>
            </a:r>
          </a:p>
          <a:p>
            <a:r>
              <a:rPr lang="es-CO" b="1" dirty="0" smtClean="0"/>
              <a:t>Peligro</a:t>
            </a:r>
          </a:p>
          <a:p>
            <a:r>
              <a:rPr lang="es-CO" b="1" dirty="0" smtClean="0"/>
              <a:t>Fármacos</a:t>
            </a:r>
          </a:p>
          <a:p>
            <a:r>
              <a:rPr lang="es-CO" b="1" dirty="0" smtClean="0"/>
              <a:t>Ordenes medicas</a:t>
            </a:r>
          </a:p>
          <a:p>
            <a:pPr marL="0" indent="0">
              <a:buNone/>
            </a:pPr>
            <a:r>
              <a:rPr lang="es-CO" b="1" dirty="0"/>
              <a:t> </a:t>
            </a:r>
            <a:r>
              <a:rPr lang="es-CO" b="1" dirty="0" smtClean="0"/>
              <a:t>    NVO</a:t>
            </a:r>
          </a:p>
          <a:p>
            <a:r>
              <a:rPr lang="es-CO" b="1" dirty="0" smtClean="0"/>
              <a:t>Intervenciones</a:t>
            </a:r>
          </a:p>
          <a:p>
            <a:endParaRPr lang="es-CO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5D02-13EC-4F0D-8253-18CEF71F2699}" type="slidenum">
              <a:rPr lang="es-CO" smtClean="0">
                <a:solidFill>
                  <a:prstClr val="white">
                    <a:tint val="75000"/>
                  </a:prstClr>
                </a:solidFill>
              </a:rPr>
              <a:pPr/>
              <a:t>25</a:t>
            </a:fld>
            <a:endParaRPr lang="es-CO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430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>
                <a:solidFill>
                  <a:prstClr val="white"/>
                </a:solidFill>
              </a:rPr>
              <a:t>GESTON DE RIESGO </a:t>
            </a:r>
            <a:r>
              <a:rPr lang="es-CO" b="1" dirty="0">
                <a:solidFill>
                  <a:prstClr val="white"/>
                </a:solidFill>
              </a:rPr>
              <a:t>CLINICO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CO" dirty="0" smtClean="0"/>
              <a:t>RIESGO INHERENTE</a:t>
            </a:r>
          </a:p>
          <a:p>
            <a:r>
              <a:rPr lang="es-CO" dirty="0" smtClean="0"/>
              <a:t>Identificar</a:t>
            </a:r>
          </a:p>
          <a:p>
            <a:r>
              <a:rPr lang="es-CO" dirty="0" smtClean="0"/>
              <a:t>Prevenir o evitar</a:t>
            </a:r>
          </a:p>
          <a:p>
            <a:r>
              <a:rPr lang="es-CO" dirty="0" smtClean="0"/>
              <a:t>Mitigación, disminuir riesgo y/o impacto</a:t>
            </a:r>
          </a:p>
          <a:p>
            <a:r>
              <a:rPr lang="es-CO" dirty="0" smtClean="0"/>
              <a:t>Restauración</a:t>
            </a:r>
          </a:p>
          <a:p>
            <a:r>
              <a:rPr lang="es-CO" dirty="0" smtClean="0"/>
              <a:t>Historia clínica: planeación y seguimiento</a:t>
            </a:r>
          </a:p>
          <a:p>
            <a:r>
              <a:rPr lang="es-CO" dirty="0" smtClean="0"/>
              <a:t>Guías medicas</a:t>
            </a:r>
          </a:p>
          <a:p>
            <a:r>
              <a:rPr lang="es-CO" dirty="0" smtClean="0"/>
              <a:t>Monitoreo dirigido</a:t>
            </a:r>
          </a:p>
          <a:p>
            <a:endParaRPr lang="es-CO" dirty="0" smtClean="0"/>
          </a:p>
          <a:p>
            <a:endParaRPr lang="es-CO" dirty="0" smtClean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CO" dirty="0" smtClean="0"/>
              <a:t>Riesgo generado</a:t>
            </a:r>
          </a:p>
          <a:p>
            <a:r>
              <a:rPr lang="es-CO" dirty="0" smtClean="0"/>
              <a:t>Entrenamiento</a:t>
            </a:r>
          </a:p>
          <a:p>
            <a:r>
              <a:rPr lang="es-CO" dirty="0" smtClean="0"/>
              <a:t>Identificar</a:t>
            </a:r>
          </a:p>
          <a:p>
            <a:r>
              <a:rPr lang="es-CO" dirty="0" smtClean="0"/>
              <a:t>Planificar</a:t>
            </a:r>
          </a:p>
          <a:p>
            <a:r>
              <a:rPr lang="es-CO" dirty="0" smtClean="0"/>
              <a:t>Prevenir: planeación y seguimiento</a:t>
            </a:r>
          </a:p>
          <a:p>
            <a:r>
              <a:rPr lang="es-CO" dirty="0" smtClean="0"/>
              <a:t>Monitoreo dirigido:</a:t>
            </a:r>
          </a:p>
          <a:p>
            <a:pPr marL="0" indent="0">
              <a:buNone/>
            </a:pPr>
            <a:r>
              <a:rPr lang="es-CO" dirty="0"/>
              <a:t> </a:t>
            </a:r>
            <a:r>
              <a:rPr lang="es-CO" dirty="0" smtClean="0"/>
              <a:t>    seguimiento a eficacia</a:t>
            </a:r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5D02-13EC-4F0D-8253-18CEF71F2699}" type="slidenum">
              <a:rPr lang="es-CO" smtClean="0">
                <a:solidFill>
                  <a:prstClr val="white">
                    <a:tint val="75000"/>
                  </a:prstClr>
                </a:solidFill>
              </a:rPr>
              <a:pPr/>
              <a:t>26</a:t>
            </a:fld>
            <a:endParaRPr lang="es-CO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337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5D02-13EC-4F0D-8253-18CEF71F2699}" type="slidenum">
              <a:rPr lang="es-CO" smtClean="0">
                <a:solidFill>
                  <a:prstClr val="white">
                    <a:tint val="75000"/>
                  </a:prstClr>
                </a:solidFill>
              </a:rPr>
              <a:pPr/>
              <a:t>27</a:t>
            </a:fld>
            <a:endParaRPr lang="es-CO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0"/>
            <a:ext cx="9144000" cy="634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441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683568" y="2420888"/>
            <a:ext cx="7772400" cy="1500187"/>
          </a:xfrm>
        </p:spPr>
        <p:txBody>
          <a:bodyPr>
            <a:noAutofit/>
          </a:bodyPr>
          <a:lstStyle/>
          <a:p>
            <a:r>
              <a:rPr lang="es-CO" sz="8800" dirty="0" smtClean="0"/>
              <a:t>CONCLUSIONES</a:t>
            </a:r>
            <a:endParaRPr lang="es-CO" sz="8800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5D02-13EC-4F0D-8253-18CEF71F2699}" type="slidenum">
              <a:rPr lang="es-CO" smtClean="0">
                <a:solidFill>
                  <a:prstClr val="white">
                    <a:tint val="75000"/>
                  </a:prstClr>
                </a:solidFill>
              </a:rPr>
              <a:pPr/>
              <a:t>28</a:t>
            </a:fld>
            <a:endParaRPr lang="es-CO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933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1297" y="2492896"/>
            <a:ext cx="9036496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8000" b="1" dirty="0">
                <a:ln w="11430"/>
                <a:solidFill>
                  <a:srgbClr val="4F81B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Gracias</a:t>
            </a:r>
          </a:p>
          <a:p>
            <a:pPr algn="ctr"/>
            <a:r>
              <a:rPr lang="es-ES" sz="2400" b="1" dirty="0">
                <a:ln w="11430"/>
                <a:solidFill>
                  <a:srgbClr val="4F81B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ERNESTO </a:t>
            </a:r>
            <a:r>
              <a:rPr lang="es-ES" sz="2400" b="1" dirty="0" smtClean="0">
                <a:ln w="11430"/>
                <a:solidFill>
                  <a:srgbClr val="4F81B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GIRALDO LÓPEZ</a:t>
            </a:r>
            <a:endParaRPr lang="es-ES" sz="2400" b="1" dirty="0">
              <a:ln w="11430"/>
              <a:solidFill>
                <a:srgbClr val="4F81B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s-ES" sz="2400" b="1" dirty="0">
                <a:ln w="11430"/>
                <a:solidFill>
                  <a:srgbClr val="4F81BD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consulmedicoseg@yahoo.es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CO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955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Algunos conceptos importantes. 4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30188" indent="-230188"/>
            <a:r>
              <a:rPr lang="es-ES" sz="2800" smtClean="0">
                <a:solidFill>
                  <a:srgbClr val="C11933"/>
                </a:solidFill>
              </a:rPr>
              <a:t>Cultura de seguridad</a:t>
            </a:r>
            <a:r>
              <a:rPr lang="es-ES" sz="2800" smtClean="0"/>
              <a:t>:</a:t>
            </a:r>
          </a:p>
          <a:p>
            <a:pPr marL="344488" lvl="1" indent="0">
              <a:buFont typeface="Arial" charset="0"/>
              <a:buNone/>
            </a:pPr>
            <a:r>
              <a:rPr lang="es-ES" sz="2400" smtClean="0"/>
              <a:t>Patrón integrado de comportamiento individual y de la organización, basado en creencias y valores compartidos, que busca continuamente reducir al mínimo el daño que podría sufrir el paciente como consecuencia de los procesos de prestación de atención.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4925" y="4922838"/>
            <a:ext cx="88931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400" i="1">
                <a:solidFill>
                  <a:srgbClr val="404040"/>
                </a:solidFill>
              </a:rPr>
              <a:t>Comite of Experts on Management of Safety and Quality in Health Care. Glossary of terms related to patient and medication safety – approved terms. Council of Europe. 2005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400" i="1">
                <a:solidFill>
                  <a:srgbClr val="404040"/>
                </a:solidFill>
              </a:rPr>
              <a:t>Disponible en: </a:t>
            </a:r>
            <a:r>
              <a:rPr lang="es-ES" sz="1400" i="1">
                <a:solidFill>
                  <a:srgbClr val="404040"/>
                </a:solidFill>
                <a:hlinkClick r:id="rId3"/>
              </a:rPr>
              <a:t>http://www.bvs.org.ar/pdf/seguridadpaciente.pdf</a:t>
            </a:r>
            <a:r>
              <a:rPr lang="es-ES" sz="1400" i="1">
                <a:solidFill>
                  <a:srgbClr val="404040"/>
                </a:solidFill>
              </a:rPr>
              <a:t> </a:t>
            </a:r>
          </a:p>
        </p:txBody>
      </p:sp>
      <p:sp>
        <p:nvSpPr>
          <p:cNvPr id="23557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3CC06BC6-44A8-4C1E-BF57-5F613A227B55}" type="slidenum">
              <a:rPr lang="en-GB">
                <a:solidFill>
                  <a:srgbClr val="929292"/>
                </a:solidFill>
              </a:rPr>
              <a:pPr eaLnBrk="1" hangingPunct="1"/>
              <a:t>3</a:t>
            </a:fld>
            <a:endParaRPr lang="en-GB">
              <a:solidFill>
                <a:srgbClr val="9292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108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76" y="1556792"/>
            <a:ext cx="8520096" cy="5112568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REVISANDO LA SEGURIDAD</a:t>
            </a:r>
            <a:endParaRPr lang="es-ES" dirty="0"/>
          </a:p>
        </p:txBody>
      </p:sp>
      <p:sp>
        <p:nvSpPr>
          <p:cNvPr id="9" name="Proceso alternativo 8"/>
          <p:cNvSpPr/>
          <p:nvPr/>
        </p:nvSpPr>
        <p:spPr>
          <a:xfrm>
            <a:off x="1403648" y="3501008"/>
            <a:ext cx="2304256" cy="126072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PRIMUM</a:t>
            </a:r>
          </a:p>
          <a:p>
            <a:pPr algn="ctr"/>
            <a:r>
              <a:rPr lang="es-ES" sz="2400" dirty="0" smtClean="0"/>
              <a:t> NON </a:t>
            </a:r>
          </a:p>
          <a:p>
            <a:pPr algn="ctr"/>
            <a:r>
              <a:rPr lang="es-ES" sz="2400" dirty="0" smtClean="0"/>
              <a:t>NOCERE</a:t>
            </a:r>
            <a:endParaRPr lang="es-ES" sz="2400" dirty="0"/>
          </a:p>
        </p:txBody>
      </p:sp>
      <p:sp>
        <p:nvSpPr>
          <p:cNvPr id="10" name="Proceso alternativo 9"/>
          <p:cNvSpPr/>
          <p:nvPr/>
        </p:nvSpPr>
        <p:spPr>
          <a:xfrm>
            <a:off x="5580112" y="3536432"/>
            <a:ext cx="2304256" cy="126072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PRIMUM FACERE</a:t>
            </a:r>
          </a:p>
          <a:p>
            <a:pPr algn="ctr"/>
            <a:r>
              <a:rPr lang="es-ES" sz="2400" dirty="0" smtClean="0"/>
              <a:t>CORRECTUS</a:t>
            </a:r>
            <a:endParaRPr lang="es-ES" sz="2400" dirty="0"/>
          </a:p>
        </p:txBody>
      </p:sp>
      <p:sp>
        <p:nvSpPr>
          <p:cNvPr id="13" name="Combinar 12"/>
          <p:cNvSpPr/>
          <p:nvPr/>
        </p:nvSpPr>
        <p:spPr>
          <a:xfrm>
            <a:off x="4139952" y="4365104"/>
            <a:ext cx="936104" cy="1080120"/>
          </a:xfrm>
          <a:prstGeom prst="flowChartMerg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/>
          <p:cNvSpPr txBox="1"/>
          <p:nvPr/>
        </p:nvSpPr>
        <p:spPr>
          <a:xfrm>
            <a:off x="4067944" y="4149080"/>
            <a:ext cx="9138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/>
              <a:t> </a:t>
            </a:r>
            <a:r>
              <a:rPr lang="es-ES" sz="4800" dirty="0" smtClean="0"/>
              <a:t>Vs</a:t>
            </a:r>
            <a:endParaRPr lang="es-ES" sz="4800" dirty="0"/>
          </a:p>
        </p:txBody>
      </p:sp>
    </p:spTree>
    <p:extLst>
      <p:ext uri="{BB962C8B-B14F-4D97-AF65-F5344CB8AC3E}">
        <p14:creationId xmlns:p14="http://schemas.microsoft.com/office/powerpoint/2010/main" val="3912938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849630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b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581525"/>
            <a:ext cx="878522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337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traini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8713788" cy="633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971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 descr="jc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6250"/>
            <a:ext cx="8424862" cy="511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185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b="0" smtClean="0"/>
              <a:t> CONCEPTOS BÁSICOS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s-ES" b="1" dirty="0" smtClean="0"/>
              <a:t>SISTEMAS LINEARES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s-ES" b="1" dirty="0" smtClean="0"/>
              <a:t>La magnitud de su respuesta es proporcional a la fuerza del estímulo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s-ES" b="1" dirty="0" smtClean="0"/>
              <a:t>Entendidos y predecibles </a:t>
            </a:r>
            <a:r>
              <a:rPr lang="es-ES" b="1" dirty="0" err="1" smtClean="0"/>
              <a:t>diseccioando</a:t>
            </a:r>
            <a:r>
              <a:rPr lang="es-ES" b="1" dirty="0" smtClean="0"/>
              <a:t> sus componentes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s-ES" b="1" dirty="0" smtClean="0"/>
              <a:t>No hay comportamientos anómalos</a:t>
            </a:r>
          </a:p>
        </p:txBody>
      </p:sp>
    </p:spTree>
    <p:extLst>
      <p:ext uri="{BB962C8B-B14F-4D97-AF65-F5344CB8AC3E}">
        <p14:creationId xmlns:p14="http://schemas.microsoft.com/office/powerpoint/2010/main" val="1654870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b="0" smtClean="0"/>
              <a:t> CONCEPTOS BÁSICOS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" b="1" dirty="0" smtClean="0"/>
              <a:t>SISTEMAS NO LINEARES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s-ES" b="1" dirty="0" smtClean="0"/>
              <a:t>Cambios pequeños pueden tener efectos notables y no anticipables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s-ES" b="1" dirty="0" smtClean="0"/>
              <a:t>No pueden ser entendidos analizando sus componentes individuales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s-ES" b="1" dirty="0" smtClean="0"/>
              <a:t>Sus componentes interactúan debido a que ellos están interconectados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s-ES" b="1" dirty="0" err="1" smtClean="0"/>
              <a:t>Ej</a:t>
            </a:r>
            <a:r>
              <a:rPr lang="es-ES" b="1" dirty="0" smtClean="0"/>
              <a:t>: interacción de las células marcapasos del corazón y las neuronas</a:t>
            </a:r>
          </a:p>
        </p:txBody>
      </p:sp>
    </p:spTree>
    <p:extLst>
      <p:ext uri="{BB962C8B-B14F-4D97-AF65-F5344CB8AC3E}">
        <p14:creationId xmlns:p14="http://schemas.microsoft.com/office/powerpoint/2010/main" val="2501796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3_WHO_TITLE_SMALL">
  <a:themeElements>
    <a:clrScheme name="1_WHO_TITLE_SMALL 14">
      <a:dk1>
        <a:srgbClr val="404040"/>
      </a:dk1>
      <a:lt1>
        <a:srgbClr val="FFFFFF"/>
      </a:lt1>
      <a:dk2>
        <a:srgbClr val="959595"/>
      </a:dk2>
      <a:lt2>
        <a:srgbClr val="C8C8C8"/>
      </a:lt2>
      <a:accent1>
        <a:srgbClr val="F47920"/>
      </a:accent1>
      <a:accent2>
        <a:srgbClr val="DDDDDD"/>
      </a:accent2>
      <a:accent3>
        <a:srgbClr val="FFFFFF"/>
      </a:accent3>
      <a:accent4>
        <a:srgbClr val="353535"/>
      </a:accent4>
      <a:accent5>
        <a:srgbClr val="F8BEAB"/>
      </a:accent5>
      <a:accent6>
        <a:srgbClr val="C8C8C8"/>
      </a:accent6>
      <a:hlink>
        <a:srgbClr val="009999"/>
      </a:hlink>
      <a:folHlink>
        <a:srgbClr val="99CC00"/>
      </a:folHlink>
    </a:clrScheme>
    <a:fontScheme name="1_WHO_TITLE_SMALL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WHO_TITLE_SMAL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O_TITLE_SMAL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O_TITLE_SMAL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O_TITLE_SMAL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O_TITLE_SMAL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O_TITLE_SMAL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O_TITLE_SMAL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O_TITLE_SMAL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O_TITLE_SMAL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O_TITLE_SMAL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O_TITLE_SMAL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O_TITLE_SMAL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O_TITLE_SMALL 13">
        <a:dk1>
          <a:srgbClr val="000000"/>
        </a:dk1>
        <a:lt1>
          <a:srgbClr val="FFFFFF"/>
        </a:lt1>
        <a:dk2>
          <a:srgbClr val="F47920"/>
        </a:dk2>
        <a:lt2>
          <a:srgbClr val="808080"/>
        </a:lt2>
        <a:accent1>
          <a:srgbClr val="999999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ACACA"/>
        </a:accent5>
        <a:accent6>
          <a:srgbClr val="C8C8C8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O_TITLE_SMALL 14">
        <a:dk1>
          <a:srgbClr val="404040"/>
        </a:dk1>
        <a:lt1>
          <a:srgbClr val="FFFFFF"/>
        </a:lt1>
        <a:dk2>
          <a:srgbClr val="959595"/>
        </a:dk2>
        <a:lt2>
          <a:srgbClr val="C8C8C8"/>
        </a:lt2>
        <a:accent1>
          <a:srgbClr val="F47920"/>
        </a:accent1>
        <a:accent2>
          <a:srgbClr val="DDDDDD"/>
        </a:accent2>
        <a:accent3>
          <a:srgbClr val="FFFFFF"/>
        </a:accent3>
        <a:accent4>
          <a:srgbClr val="353535"/>
        </a:accent4>
        <a:accent5>
          <a:srgbClr val="F8BEAB"/>
        </a:accent5>
        <a:accent6>
          <a:srgbClr val="C8C8C8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Negr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652</Words>
  <Application>Microsoft Macintosh PowerPoint</Application>
  <PresentationFormat>Presentación en pantalla (4:3)</PresentationFormat>
  <Paragraphs>170</Paragraphs>
  <Slides>29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29</vt:i4>
      </vt:variant>
    </vt:vector>
  </HeadingPairs>
  <TitlesOfParts>
    <vt:vector size="32" baseType="lpstr">
      <vt:lpstr>3_WHO_TITLE_SMALL</vt:lpstr>
      <vt:lpstr>1_Negro</vt:lpstr>
      <vt:lpstr>3_Tema de Office</vt:lpstr>
      <vt:lpstr>GESTION SISTEMICA DEL RIESGO CLINICO</vt:lpstr>
      <vt:lpstr>Presentación de PowerPoint</vt:lpstr>
      <vt:lpstr>Algunos conceptos importantes. 4</vt:lpstr>
      <vt:lpstr>REVISANDO LA SEGURIDAD</vt:lpstr>
      <vt:lpstr>Presentación de PowerPoint</vt:lpstr>
      <vt:lpstr>Presentación de PowerPoint</vt:lpstr>
      <vt:lpstr>Presentación de PowerPoint</vt:lpstr>
      <vt:lpstr> CONCEPTOS BÁSICOS</vt:lpstr>
      <vt:lpstr> CONCEPTOS BÁSICOS</vt:lpstr>
      <vt:lpstr>SISTEMA AUTO-ECO-ORGANIZADO-AUTOCONCIENCIA</vt:lpstr>
      <vt:lpstr>GESTIÓN SISTEMICA DEL RIESGO CLÍNICO</vt:lpstr>
      <vt:lpstr> CUIDADO CRITICO. EL EJEMPLO DEL MODS</vt:lpstr>
      <vt:lpstr> CUIDADO CRITICO. EL EJEMPLO DEL MODS</vt:lpstr>
      <vt:lpstr>GSRC</vt:lpstr>
      <vt:lpstr>Presentación de PowerPoint</vt:lpstr>
      <vt:lpstr>GSRC</vt:lpstr>
      <vt:lpstr>Presentación de PowerPoint</vt:lpstr>
      <vt:lpstr>Ejercicio clínico Sistemico  </vt:lpstr>
      <vt:lpstr>Presentación de PowerPoint</vt:lpstr>
      <vt:lpstr>Presentación de PowerPoint</vt:lpstr>
      <vt:lpstr>Seguridad</vt:lpstr>
      <vt:lpstr>RIESGO </vt:lpstr>
      <vt:lpstr>PELIGRO </vt:lpstr>
      <vt:lpstr>Presentación de PowerPoint</vt:lpstr>
      <vt:lpstr>RIESGO CLINICO</vt:lpstr>
      <vt:lpstr>GESTON DE RIESGO CLINICO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RNESTO GIRALDO</dc:creator>
  <cp:lastModifiedBy>ADRIANA MARCELA MUÑOZ AGUILLON</cp:lastModifiedBy>
  <cp:revision>24</cp:revision>
  <dcterms:created xsi:type="dcterms:W3CDTF">2014-09-11T15:55:57Z</dcterms:created>
  <dcterms:modified xsi:type="dcterms:W3CDTF">2014-09-12T21:29:24Z</dcterms:modified>
</cp:coreProperties>
</file>